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9" r:id="rId3"/>
    <p:sldId id="323" r:id="rId4"/>
    <p:sldId id="324" r:id="rId5"/>
    <p:sldId id="363" r:id="rId6"/>
    <p:sldId id="321" r:id="rId7"/>
    <p:sldId id="342" r:id="rId8"/>
    <p:sldId id="355" r:id="rId9"/>
    <p:sldId id="283" r:id="rId10"/>
    <p:sldId id="341" r:id="rId11"/>
    <p:sldId id="287" r:id="rId12"/>
    <p:sldId id="356" r:id="rId13"/>
    <p:sldId id="292" r:id="rId14"/>
    <p:sldId id="317" r:id="rId15"/>
    <p:sldId id="339" r:id="rId16"/>
    <p:sldId id="357" r:id="rId17"/>
    <p:sldId id="327" r:id="rId18"/>
    <p:sldId id="331" r:id="rId19"/>
    <p:sldId id="332" r:id="rId20"/>
    <p:sldId id="343" r:id="rId21"/>
    <p:sldId id="358" r:id="rId22"/>
    <p:sldId id="295" r:id="rId23"/>
    <p:sldId id="296" r:id="rId24"/>
    <p:sldId id="297" r:id="rId25"/>
    <p:sldId id="359" r:id="rId26"/>
    <p:sldId id="301" r:id="rId27"/>
    <p:sldId id="291" r:id="rId28"/>
    <p:sldId id="360" r:id="rId29"/>
    <p:sldId id="312" r:id="rId30"/>
    <p:sldId id="345" r:id="rId31"/>
    <p:sldId id="351" r:id="rId32"/>
    <p:sldId id="352" r:id="rId33"/>
    <p:sldId id="354" r:id="rId34"/>
    <p:sldId id="364" r:id="rId35"/>
    <p:sldId id="348" r:id="rId36"/>
    <p:sldId id="36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RIUS" id="{54A45B92-B386-4097-9E00-059822B15A00}">
          <p14:sldIdLst>
            <p14:sldId id="256"/>
          </p14:sldIdLst>
        </p14:section>
        <p14:section name="Motivation" id="{F91D9EBD-B672-4303-8545-1D06A8853999}">
          <p14:sldIdLst>
            <p14:sldId id="349"/>
            <p14:sldId id="323"/>
            <p14:sldId id="324"/>
            <p14:sldId id="363"/>
            <p14:sldId id="321"/>
            <p14:sldId id="342"/>
          </p14:sldIdLst>
        </p14:section>
        <p14:section name="SIRIUS Goals, and building blocks" id="{C6B1A20B-0C62-460E-99B5-26F009EBB5E2}">
          <p14:sldIdLst>
            <p14:sldId id="355"/>
            <p14:sldId id="283"/>
            <p14:sldId id="341"/>
            <p14:sldId id="287"/>
          </p14:sldIdLst>
        </p14:section>
        <p14:section name="Data Description" id="{61BB5737-3AA8-4C7E-9F1F-E92B0919CA46}">
          <p14:sldIdLst>
            <p14:sldId id="356"/>
            <p14:sldId id="292"/>
            <p14:sldId id="317"/>
            <p14:sldId id="339"/>
          </p14:sldIdLst>
        </p14:section>
        <p14:section name="Math of auditing" id="{A990FAA9-2DD2-42DF-AC5F-03C24695D6BA}">
          <p14:sldIdLst>
            <p14:sldId id="357"/>
            <p14:sldId id="327"/>
            <p14:sldId id="331"/>
            <p14:sldId id="332"/>
            <p14:sldId id="343"/>
          </p14:sldIdLst>
        </p14:section>
        <p14:section name="Data Refactoring" id="{72E066C1-FA1C-4034-883C-273B1400A665}">
          <p14:sldIdLst>
            <p14:sldId id="358"/>
            <p14:sldId id="295"/>
            <p14:sldId id="296"/>
            <p14:sldId id="297"/>
          </p14:sldIdLst>
        </p14:section>
        <p14:section name="Finding data for reading" id="{E922222C-18E9-4E03-8B4D-CBEE760F451F}">
          <p14:sldIdLst>
            <p14:sldId id="359"/>
            <p14:sldId id="301"/>
            <p14:sldId id="291"/>
          </p14:sldIdLst>
        </p14:section>
        <p14:section name="Fuzzy Predictable Performance" id="{464E6E65-8FF1-48A4-BE2A-F728EBC765AF}">
          <p14:sldIdLst>
            <p14:sldId id="360"/>
            <p14:sldId id="312"/>
            <p14:sldId id="345"/>
            <p14:sldId id="351"/>
            <p14:sldId id="352"/>
            <p14:sldId id="354"/>
          </p14:sldIdLst>
        </p14:section>
        <p14:section name="Summary" id="{3088701D-F31F-47EB-909C-969231D1565D}">
          <p14:sldIdLst>
            <p14:sldId id="364"/>
            <p14:sldId id="34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B8BD73"/>
    <a:srgbClr val="325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4" autoAdjust="0"/>
    <p:restoredTop sz="94672" autoAdjust="0"/>
  </p:normalViewPr>
  <p:slideViewPr>
    <p:cSldViewPr snapToGrid="0">
      <p:cViewPr varScale="1">
        <p:scale>
          <a:sx n="87" d="100"/>
          <a:sy n="87" d="100"/>
        </p:scale>
        <p:origin x="208" y="44"/>
      </p:cViewPr>
      <p:guideLst/>
    </p:cSldViewPr>
  </p:slideViewPr>
  <p:outlineViewPr>
    <p:cViewPr>
      <p:scale>
        <a:sx n="33" d="100"/>
        <a:sy n="33" d="100"/>
      </p:scale>
      <p:origin x="0" y="-455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328"/>
    </p:cViewPr>
  </p:sorterViewPr>
  <p:notesViewPr>
    <p:cSldViewPr snapToGrid="0">
      <p:cViewPr varScale="1">
        <p:scale>
          <a:sx n="70" d="100"/>
          <a:sy n="70" d="100"/>
        </p:scale>
        <p:origin x="27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B55F0-5D6D-457C-9D17-955079BB2C0B}" type="doc">
      <dgm:prSet loTypeId="urn:microsoft.com/office/officeart/2005/8/layout/pyramid1" loCatId="pyramid" qsTypeId="urn:microsoft.com/office/officeart/2005/8/quickstyle/3d2" qsCatId="3D" csTypeId="urn:microsoft.com/office/officeart/2005/8/colors/colorful4" csCatId="colorful" phldr="1"/>
      <dgm:spPr/>
    </dgm:pt>
    <dgm:pt modelId="{D0A156EF-E881-4E33-B1E3-1BC633E85CE0}">
      <dgm:prSet phldrT="[Text]"/>
      <dgm:spPr>
        <a:solidFill>
          <a:srgbClr val="F9FBE9"/>
        </a:solidFill>
      </dgm:spPr>
      <dgm:t>
        <a:bodyPr/>
        <a:lstStyle/>
        <a:p>
          <a:r>
            <a:rPr lang="en-US" dirty="0" smtClean="0"/>
            <a:t>RAM</a:t>
          </a:r>
          <a:endParaRPr lang="en-US" dirty="0"/>
        </a:p>
      </dgm:t>
    </dgm:pt>
    <dgm:pt modelId="{44EF5905-4018-459D-9466-AD99A54EA47C}" type="parTrans" cxnId="{558963F3-6E54-42D6-A797-2DA4D2D2BCC7}">
      <dgm:prSet/>
      <dgm:spPr/>
      <dgm:t>
        <a:bodyPr/>
        <a:lstStyle/>
        <a:p>
          <a:endParaRPr lang="en-US"/>
        </a:p>
      </dgm:t>
    </dgm:pt>
    <dgm:pt modelId="{0045E382-F648-4B96-8713-32FA2579BB42}" type="sibTrans" cxnId="{558963F3-6E54-42D6-A797-2DA4D2D2BCC7}">
      <dgm:prSet/>
      <dgm:spPr/>
      <dgm:t>
        <a:bodyPr/>
        <a:lstStyle/>
        <a:p>
          <a:endParaRPr lang="en-US"/>
        </a:p>
      </dgm:t>
    </dgm:pt>
    <dgm:pt modelId="{102C6F4D-A9AB-444C-B10C-0823BC4EEEFF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 smtClean="0"/>
            <a:t>NVRAM</a:t>
          </a:r>
          <a:endParaRPr lang="en-US" dirty="0"/>
        </a:p>
      </dgm:t>
    </dgm:pt>
    <dgm:pt modelId="{4272A087-82AE-43DA-9BB8-DB3D212C2BC2}" type="parTrans" cxnId="{50618676-AF82-4A6B-BD61-8ACB2547475E}">
      <dgm:prSet/>
      <dgm:spPr/>
      <dgm:t>
        <a:bodyPr/>
        <a:lstStyle/>
        <a:p>
          <a:endParaRPr lang="en-US"/>
        </a:p>
      </dgm:t>
    </dgm:pt>
    <dgm:pt modelId="{0F487167-0B6B-4695-963B-C807153943EA}" type="sibTrans" cxnId="{50618676-AF82-4A6B-BD61-8ACB2547475E}">
      <dgm:prSet/>
      <dgm:spPr/>
      <dgm:t>
        <a:bodyPr/>
        <a:lstStyle/>
        <a:p>
          <a:endParaRPr lang="en-US"/>
        </a:p>
      </dgm:t>
    </dgm:pt>
    <dgm:pt modelId="{E4289E17-4DBC-40C7-A2A6-C66ABC61AD76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Remote NVRAM</a:t>
          </a:r>
          <a:endParaRPr lang="en-US" dirty="0"/>
        </a:p>
      </dgm:t>
    </dgm:pt>
    <dgm:pt modelId="{D0242A38-9428-4D59-B2A6-2CE9C08DE802}" type="parTrans" cxnId="{1C39EDFA-E1EF-43EE-9D8A-74AE50D96BA5}">
      <dgm:prSet/>
      <dgm:spPr/>
      <dgm:t>
        <a:bodyPr/>
        <a:lstStyle/>
        <a:p>
          <a:endParaRPr lang="en-US"/>
        </a:p>
      </dgm:t>
    </dgm:pt>
    <dgm:pt modelId="{7103A2EF-9053-4599-A0E2-EFA25174AD98}" type="sibTrans" cxnId="{1C39EDFA-E1EF-43EE-9D8A-74AE50D96BA5}">
      <dgm:prSet/>
      <dgm:spPr/>
      <dgm:t>
        <a:bodyPr/>
        <a:lstStyle/>
        <a:p>
          <a:endParaRPr lang="en-US"/>
        </a:p>
      </dgm:t>
    </dgm:pt>
    <dgm:pt modelId="{56C4C871-FA08-4C40-AEDE-C54398D20D7E}">
      <dgm:prSet phldrT="[Text]"/>
      <dgm:spPr/>
      <dgm:t>
        <a:bodyPr/>
        <a:lstStyle/>
        <a:p>
          <a:r>
            <a:rPr lang="en-US" dirty="0" smtClean="0"/>
            <a:t>Parallel Storage System</a:t>
          </a:r>
          <a:endParaRPr lang="en-US" dirty="0"/>
        </a:p>
      </dgm:t>
    </dgm:pt>
    <dgm:pt modelId="{A0D15177-75D7-4EF5-8C41-6CE70954BB9E}" type="parTrans" cxnId="{77E6310A-6418-4DCD-87E4-8A5AA33B16E7}">
      <dgm:prSet/>
      <dgm:spPr/>
      <dgm:t>
        <a:bodyPr/>
        <a:lstStyle/>
        <a:p>
          <a:endParaRPr lang="en-US"/>
        </a:p>
      </dgm:t>
    </dgm:pt>
    <dgm:pt modelId="{BB6D5A1F-7761-4D9A-90EA-BED7A4901469}" type="sibTrans" cxnId="{77E6310A-6418-4DCD-87E4-8A5AA33B16E7}">
      <dgm:prSet/>
      <dgm:spPr/>
      <dgm:t>
        <a:bodyPr/>
        <a:lstStyle/>
        <a:p>
          <a:endParaRPr lang="en-US"/>
        </a:p>
      </dgm:t>
    </dgm:pt>
    <dgm:pt modelId="{C0F22300-7D4F-4AC9-8B7F-E735302D57E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Tape (HPSS)</a:t>
          </a:r>
          <a:endParaRPr lang="en-US" dirty="0">
            <a:solidFill>
              <a:schemeClr val="bg1"/>
            </a:solidFill>
          </a:endParaRPr>
        </a:p>
      </dgm:t>
    </dgm:pt>
    <dgm:pt modelId="{5B9B6082-9564-495A-9EE7-B525B84A37DC}" type="parTrans" cxnId="{8ECFF84E-09A2-4863-911E-1BE2A569DC09}">
      <dgm:prSet/>
      <dgm:spPr/>
      <dgm:t>
        <a:bodyPr/>
        <a:lstStyle/>
        <a:p>
          <a:endParaRPr lang="en-US"/>
        </a:p>
      </dgm:t>
    </dgm:pt>
    <dgm:pt modelId="{94F914C6-361E-4599-9657-57182725631D}" type="sibTrans" cxnId="{8ECFF84E-09A2-4863-911E-1BE2A569DC09}">
      <dgm:prSet/>
      <dgm:spPr/>
      <dgm:t>
        <a:bodyPr/>
        <a:lstStyle/>
        <a:p>
          <a:endParaRPr lang="en-US"/>
        </a:p>
      </dgm:t>
    </dgm:pt>
    <dgm:pt modelId="{F8671BFF-F4AE-485E-85EC-CA02E2F4EF46}">
      <dgm:prSet phldrT="[Text]"/>
      <dgm:spPr/>
      <dgm:t>
        <a:bodyPr/>
        <a:lstStyle/>
        <a:p>
          <a:r>
            <a:rPr lang="en-US" dirty="0" smtClean="0"/>
            <a:t>Campaign Storage</a:t>
          </a:r>
          <a:endParaRPr lang="en-US" dirty="0"/>
        </a:p>
      </dgm:t>
    </dgm:pt>
    <dgm:pt modelId="{D82D802C-6680-4962-8F95-1C90C4021823}" type="parTrans" cxnId="{D0171A8B-C996-4537-8252-737190E52CC2}">
      <dgm:prSet/>
      <dgm:spPr/>
      <dgm:t>
        <a:bodyPr/>
        <a:lstStyle/>
        <a:p>
          <a:endParaRPr lang="en-US"/>
        </a:p>
      </dgm:t>
    </dgm:pt>
    <dgm:pt modelId="{342E1FEF-E3C5-46AB-8163-BD9652848C52}" type="sibTrans" cxnId="{D0171A8B-C996-4537-8252-737190E52CC2}">
      <dgm:prSet/>
      <dgm:spPr/>
      <dgm:t>
        <a:bodyPr/>
        <a:lstStyle/>
        <a:p>
          <a:endParaRPr lang="en-US"/>
        </a:p>
      </dgm:t>
    </dgm:pt>
    <dgm:pt modelId="{4A6718C3-FF01-4CB0-9FC6-A9A4455A9D87}" type="pres">
      <dgm:prSet presAssocID="{D9DB55F0-5D6D-457C-9D17-955079BB2C0B}" presName="Name0" presStyleCnt="0">
        <dgm:presLayoutVars>
          <dgm:dir/>
          <dgm:animLvl val="lvl"/>
          <dgm:resizeHandles val="exact"/>
        </dgm:presLayoutVars>
      </dgm:prSet>
      <dgm:spPr/>
    </dgm:pt>
    <dgm:pt modelId="{A7A0B782-56CC-426C-AC69-9C925AF0B9D8}" type="pres">
      <dgm:prSet presAssocID="{D0A156EF-E881-4E33-B1E3-1BC633E85CE0}" presName="Name8" presStyleCnt="0"/>
      <dgm:spPr/>
    </dgm:pt>
    <dgm:pt modelId="{1C58D7C1-B9DA-447C-8D3B-BC0E44D7EBE5}" type="pres">
      <dgm:prSet presAssocID="{D0A156EF-E881-4E33-B1E3-1BC633E85CE0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E7D72-3D21-4E64-8A9A-23F2D3E8EE7D}" type="pres">
      <dgm:prSet presAssocID="{D0A156EF-E881-4E33-B1E3-1BC633E85C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B621B-8211-4942-8DE5-251CC8B4AB47}" type="pres">
      <dgm:prSet presAssocID="{102C6F4D-A9AB-444C-B10C-0823BC4EEEFF}" presName="Name8" presStyleCnt="0"/>
      <dgm:spPr/>
    </dgm:pt>
    <dgm:pt modelId="{8D2BB9AC-9B52-4E22-9F0F-257C9D111EAB}" type="pres">
      <dgm:prSet presAssocID="{102C6F4D-A9AB-444C-B10C-0823BC4EEEFF}" presName="level" presStyleLbl="node1" presStyleIdx="1" presStyleCnt="6" custScaleX="993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D6FCA-0A47-4256-80BF-9CB355CB521C}" type="pres">
      <dgm:prSet presAssocID="{102C6F4D-A9AB-444C-B10C-0823BC4EEEF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F994-FC21-4310-8CBF-E3C1693AD4F0}" type="pres">
      <dgm:prSet presAssocID="{E4289E17-4DBC-40C7-A2A6-C66ABC61AD76}" presName="Name8" presStyleCnt="0"/>
      <dgm:spPr/>
    </dgm:pt>
    <dgm:pt modelId="{7540AEA2-CB0F-4158-98E0-888CF9CECCCE}" type="pres">
      <dgm:prSet presAssocID="{E4289E17-4DBC-40C7-A2A6-C66ABC61AD76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CFB4F-CB7D-4C0C-9062-77206C5A04DD}" type="pres">
      <dgm:prSet presAssocID="{E4289E17-4DBC-40C7-A2A6-C66ABC61AD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B6309-AE5B-4F7B-ABB7-691FC73F843B}" type="pres">
      <dgm:prSet presAssocID="{56C4C871-FA08-4C40-AEDE-C54398D20D7E}" presName="Name8" presStyleCnt="0"/>
      <dgm:spPr/>
    </dgm:pt>
    <dgm:pt modelId="{C53053E1-35E0-476F-9089-796995CF5997}" type="pres">
      <dgm:prSet presAssocID="{56C4C871-FA08-4C40-AEDE-C54398D20D7E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EE13F-1744-4331-92E7-68B59E2D9D61}" type="pres">
      <dgm:prSet presAssocID="{56C4C871-FA08-4C40-AEDE-C54398D20D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1B46-AAA1-401F-A93A-7D7CF1B431B5}" type="pres">
      <dgm:prSet presAssocID="{F8671BFF-F4AE-485E-85EC-CA02E2F4EF46}" presName="Name8" presStyleCnt="0"/>
      <dgm:spPr/>
    </dgm:pt>
    <dgm:pt modelId="{6D51276C-FC27-4925-816E-7BAE9C889935}" type="pres">
      <dgm:prSet presAssocID="{F8671BFF-F4AE-485E-85EC-CA02E2F4EF46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EB172-847C-41B7-AD28-F917D226AF81}" type="pres">
      <dgm:prSet presAssocID="{F8671BFF-F4AE-485E-85EC-CA02E2F4EF4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B17C1-088F-4300-9B87-BB090702FE12}" type="pres">
      <dgm:prSet presAssocID="{C0F22300-7D4F-4AC9-8B7F-E735302D57E0}" presName="Name8" presStyleCnt="0"/>
      <dgm:spPr/>
    </dgm:pt>
    <dgm:pt modelId="{64006758-8F93-457A-80EC-882B9C30831F}" type="pres">
      <dgm:prSet presAssocID="{C0F22300-7D4F-4AC9-8B7F-E735302D57E0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F1CBC-3B70-4CEC-9E73-4FB828FB501D}" type="pres">
      <dgm:prSet presAssocID="{C0F22300-7D4F-4AC9-8B7F-E735302D57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284C3-7F16-475D-8251-F01EEB93F8F4}" type="presOf" srcId="{C0F22300-7D4F-4AC9-8B7F-E735302D57E0}" destId="{64DF1CBC-3B70-4CEC-9E73-4FB828FB501D}" srcOrd="1" destOrd="0" presId="urn:microsoft.com/office/officeart/2005/8/layout/pyramid1"/>
    <dgm:cxn modelId="{5F9F669E-028A-4F78-949B-6F13081AC47C}" type="presOf" srcId="{102C6F4D-A9AB-444C-B10C-0823BC4EEEFF}" destId="{8D2BB9AC-9B52-4E22-9F0F-257C9D111EAB}" srcOrd="0" destOrd="0" presId="urn:microsoft.com/office/officeart/2005/8/layout/pyramid1"/>
    <dgm:cxn modelId="{9C2C287B-DEC0-4547-BF02-E3CF906E7588}" type="presOf" srcId="{56C4C871-FA08-4C40-AEDE-C54398D20D7E}" destId="{C53053E1-35E0-476F-9089-796995CF5997}" srcOrd="0" destOrd="0" presId="urn:microsoft.com/office/officeart/2005/8/layout/pyramid1"/>
    <dgm:cxn modelId="{8ECFF84E-09A2-4863-911E-1BE2A569DC09}" srcId="{D9DB55F0-5D6D-457C-9D17-955079BB2C0B}" destId="{C0F22300-7D4F-4AC9-8B7F-E735302D57E0}" srcOrd="5" destOrd="0" parTransId="{5B9B6082-9564-495A-9EE7-B525B84A37DC}" sibTransId="{94F914C6-361E-4599-9657-57182725631D}"/>
    <dgm:cxn modelId="{77E6310A-6418-4DCD-87E4-8A5AA33B16E7}" srcId="{D9DB55F0-5D6D-457C-9D17-955079BB2C0B}" destId="{56C4C871-FA08-4C40-AEDE-C54398D20D7E}" srcOrd="3" destOrd="0" parTransId="{A0D15177-75D7-4EF5-8C41-6CE70954BB9E}" sibTransId="{BB6D5A1F-7761-4D9A-90EA-BED7A4901469}"/>
    <dgm:cxn modelId="{98707DD5-E21C-4296-A66A-44560B8A179D}" type="presOf" srcId="{F8671BFF-F4AE-485E-85EC-CA02E2F4EF46}" destId="{F80EB172-847C-41B7-AD28-F917D226AF81}" srcOrd="1" destOrd="0" presId="urn:microsoft.com/office/officeart/2005/8/layout/pyramid1"/>
    <dgm:cxn modelId="{C4FC6C6B-3399-404F-91D6-2446C76FDB4E}" type="presOf" srcId="{E4289E17-4DBC-40C7-A2A6-C66ABC61AD76}" destId="{7540AEA2-CB0F-4158-98E0-888CF9CECCCE}" srcOrd="0" destOrd="0" presId="urn:microsoft.com/office/officeart/2005/8/layout/pyramid1"/>
    <dgm:cxn modelId="{D0171A8B-C996-4537-8252-737190E52CC2}" srcId="{D9DB55F0-5D6D-457C-9D17-955079BB2C0B}" destId="{F8671BFF-F4AE-485E-85EC-CA02E2F4EF46}" srcOrd="4" destOrd="0" parTransId="{D82D802C-6680-4962-8F95-1C90C4021823}" sibTransId="{342E1FEF-E3C5-46AB-8163-BD9652848C52}"/>
    <dgm:cxn modelId="{6540CDD0-491F-4C2C-BF2D-68CBDFA35921}" type="presOf" srcId="{D0A156EF-E881-4E33-B1E3-1BC633E85CE0}" destId="{101E7D72-3D21-4E64-8A9A-23F2D3E8EE7D}" srcOrd="1" destOrd="0" presId="urn:microsoft.com/office/officeart/2005/8/layout/pyramid1"/>
    <dgm:cxn modelId="{14CFD8AD-756B-46E9-AF98-A63EAB9EA274}" type="presOf" srcId="{D9DB55F0-5D6D-457C-9D17-955079BB2C0B}" destId="{4A6718C3-FF01-4CB0-9FC6-A9A4455A9D87}" srcOrd="0" destOrd="0" presId="urn:microsoft.com/office/officeart/2005/8/layout/pyramid1"/>
    <dgm:cxn modelId="{0ACF9586-7461-47B7-AC93-4A05FB46DA46}" type="presOf" srcId="{102C6F4D-A9AB-444C-B10C-0823BC4EEEFF}" destId="{97DD6FCA-0A47-4256-80BF-9CB355CB521C}" srcOrd="1" destOrd="0" presId="urn:microsoft.com/office/officeart/2005/8/layout/pyramid1"/>
    <dgm:cxn modelId="{36CAA10F-C328-46BC-ADE0-34BEB362B515}" type="presOf" srcId="{56C4C871-FA08-4C40-AEDE-C54398D20D7E}" destId="{C60EE13F-1744-4331-92E7-68B59E2D9D61}" srcOrd="1" destOrd="0" presId="urn:microsoft.com/office/officeart/2005/8/layout/pyramid1"/>
    <dgm:cxn modelId="{50618676-AF82-4A6B-BD61-8ACB2547475E}" srcId="{D9DB55F0-5D6D-457C-9D17-955079BB2C0B}" destId="{102C6F4D-A9AB-444C-B10C-0823BC4EEEFF}" srcOrd="1" destOrd="0" parTransId="{4272A087-82AE-43DA-9BB8-DB3D212C2BC2}" sibTransId="{0F487167-0B6B-4695-963B-C807153943EA}"/>
    <dgm:cxn modelId="{D715814A-C445-4C0E-B62C-9AA0E78D67CD}" type="presOf" srcId="{F8671BFF-F4AE-485E-85EC-CA02E2F4EF46}" destId="{6D51276C-FC27-4925-816E-7BAE9C889935}" srcOrd="0" destOrd="0" presId="urn:microsoft.com/office/officeart/2005/8/layout/pyramid1"/>
    <dgm:cxn modelId="{D3DC1BFD-C6AB-42D7-A29B-D509F74D5100}" type="presOf" srcId="{C0F22300-7D4F-4AC9-8B7F-E735302D57E0}" destId="{64006758-8F93-457A-80EC-882B9C30831F}" srcOrd="0" destOrd="0" presId="urn:microsoft.com/office/officeart/2005/8/layout/pyramid1"/>
    <dgm:cxn modelId="{1C39EDFA-E1EF-43EE-9D8A-74AE50D96BA5}" srcId="{D9DB55F0-5D6D-457C-9D17-955079BB2C0B}" destId="{E4289E17-4DBC-40C7-A2A6-C66ABC61AD76}" srcOrd="2" destOrd="0" parTransId="{D0242A38-9428-4D59-B2A6-2CE9C08DE802}" sibTransId="{7103A2EF-9053-4599-A0E2-EFA25174AD98}"/>
    <dgm:cxn modelId="{2353DA79-54E5-4BB2-B067-2D9F20FD722E}" type="presOf" srcId="{D0A156EF-E881-4E33-B1E3-1BC633E85CE0}" destId="{1C58D7C1-B9DA-447C-8D3B-BC0E44D7EBE5}" srcOrd="0" destOrd="0" presId="urn:microsoft.com/office/officeart/2005/8/layout/pyramid1"/>
    <dgm:cxn modelId="{C6FC3726-2CF9-4ABD-9AB5-327281035039}" type="presOf" srcId="{E4289E17-4DBC-40C7-A2A6-C66ABC61AD76}" destId="{B70CFB4F-CB7D-4C0C-9062-77206C5A04DD}" srcOrd="1" destOrd="0" presId="urn:microsoft.com/office/officeart/2005/8/layout/pyramid1"/>
    <dgm:cxn modelId="{558963F3-6E54-42D6-A797-2DA4D2D2BCC7}" srcId="{D9DB55F0-5D6D-457C-9D17-955079BB2C0B}" destId="{D0A156EF-E881-4E33-B1E3-1BC633E85CE0}" srcOrd="0" destOrd="0" parTransId="{44EF5905-4018-459D-9466-AD99A54EA47C}" sibTransId="{0045E382-F648-4B96-8713-32FA2579BB42}"/>
    <dgm:cxn modelId="{41E8A2EC-C7D2-4951-A2E7-03CBA9144268}" type="presParOf" srcId="{4A6718C3-FF01-4CB0-9FC6-A9A4455A9D87}" destId="{A7A0B782-56CC-426C-AC69-9C925AF0B9D8}" srcOrd="0" destOrd="0" presId="urn:microsoft.com/office/officeart/2005/8/layout/pyramid1"/>
    <dgm:cxn modelId="{531BCA05-8D02-49F3-A802-A0FA51CCDDC9}" type="presParOf" srcId="{A7A0B782-56CC-426C-AC69-9C925AF0B9D8}" destId="{1C58D7C1-B9DA-447C-8D3B-BC0E44D7EBE5}" srcOrd="0" destOrd="0" presId="urn:microsoft.com/office/officeart/2005/8/layout/pyramid1"/>
    <dgm:cxn modelId="{3AC467F0-D2B5-4A4D-8506-064E1D08FD3A}" type="presParOf" srcId="{A7A0B782-56CC-426C-AC69-9C925AF0B9D8}" destId="{101E7D72-3D21-4E64-8A9A-23F2D3E8EE7D}" srcOrd="1" destOrd="0" presId="urn:microsoft.com/office/officeart/2005/8/layout/pyramid1"/>
    <dgm:cxn modelId="{CB45C56A-22FD-4618-A9C5-69C1F0C6F513}" type="presParOf" srcId="{4A6718C3-FF01-4CB0-9FC6-A9A4455A9D87}" destId="{FE3B621B-8211-4942-8DE5-251CC8B4AB47}" srcOrd="1" destOrd="0" presId="urn:microsoft.com/office/officeart/2005/8/layout/pyramid1"/>
    <dgm:cxn modelId="{0B5DE28C-91AB-471A-98A6-15CAF40A5695}" type="presParOf" srcId="{FE3B621B-8211-4942-8DE5-251CC8B4AB47}" destId="{8D2BB9AC-9B52-4E22-9F0F-257C9D111EAB}" srcOrd="0" destOrd="0" presId="urn:microsoft.com/office/officeart/2005/8/layout/pyramid1"/>
    <dgm:cxn modelId="{F504BA73-EAB2-489C-B796-FB1817161C56}" type="presParOf" srcId="{FE3B621B-8211-4942-8DE5-251CC8B4AB47}" destId="{97DD6FCA-0A47-4256-80BF-9CB355CB521C}" srcOrd="1" destOrd="0" presId="urn:microsoft.com/office/officeart/2005/8/layout/pyramid1"/>
    <dgm:cxn modelId="{E431A98F-F4B4-4910-83F7-139437519C19}" type="presParOf" srcId="{4A6718C3-FF01-4CB0-9FC6-A9A4455A9D87}" destId="{65CBF994-FC21-4310-8CBF-E3C1693AD4F0}" srcOrd="2" destOrd="0" presId="urn:microsoft.com/office/officeart/2005/8/layout/pyramid1"/>
    <dgm:cxn modelId="{EA18683B-8FA3-4345-A7E7-97FA45753B07}" type="presParOf" srcId="{65CBF994-FC21-4310-8CBF-E3C1693AD4F0}" destId="{7540AEA2-CB0F-4158-98E0-888CF9CECCCE}" srcOrd="0" destOrd="0" presId="urn:microsoft.com/office/officeart/2005/8/layout/pyramid1"/>
    <dgm:cxn modelId="{B7725265-4BF2-496A-959D-3E0CCBCBF5B7}" type="presParOf" srcId="{65CBF994-FC21-4310-8CBF-E3C1693AD4F0}" destId="{B70CFB4F-CB7D-4C0C-9062-77206C5A04DD}" srcOrd="1" destOrd="0" presId="urn:microsoft.com/office/officeart/2005/8/layout/pyramid1"/>
    <dgm:cxn modelId="{3FE038E7-6FD9-4950-9DC8-B89EC63C2E88}" type="presParOf" srcId="{4A6718C3-FF01-4CB0-9FC6-A9A4455A9D87}" destId="{72CB6309-AE5B-4F7B-ABB7-691FC73F843B}" srcOrd="3" destOrd="0" presId="urn:microsoft.com/office/officeart/2005/8/layout/pyramid1"/>
    <dgm:cxn modelId="{042147A7-F627-4B3E-A704-3AC9F1D44C0C}" type="presParOf" srcId="{72CB6309-AE5B-4F7B-ABB7-691FC73F843B}" destId="{C53053E1-35E0-476F-9089-796995CF5997}" srcOrd="0" destOrd="0" presId="urn:microsoft.com/office/officeart/2005/8/layout/pyramid1"/>
    <dgm:cxn modelId="{9C89E803-8BFF-4F39-8484-4216BC9D21BD}" type="presParOf" srcId="{72CB6309-AE5B-4F7B-ABB7-691FC73F843B}" destId="{C60EE13F-1744-4331-92E7-68B59E2D9D61}" srcOrd="1" destOrd="0" presId="urn:microsoft.com/office/officeart/2005/8/layout/pyramid1"/>
    <dgm:cxn modelId="{BD119AD7-5EF5-43E7-96DF-0E381E153F69}" type="presParOf" srcId="{4A6718C3-FF01-4CB0-9FC6-A9A4455A9D87}" destId="{9C401B46-AAA1-401F-A93A-7D7CF1B431B5}" srcOrd="4" destOrd="0" presId="urn:microsoft.com/office/officeart/2005/8/layout/pyramid1"/>
    <dgm:cxn modelId="{AEF6811A-B5B8-4D57-8B8F-CA4525455E0A}" type="presParOf" srcId="{9C401B46-AAA1-401F-A93A-7D7CF1B431B5}" destId="{6D51276C-FC27-4925-816E-7BAE9C889935}" srcOrd="0" destOrd="0" presId="urn:microsoft.com/office/officeart/2005/8/layout/pyramid1"/>
    <dgm:cxn modelId="{ECE66C51-E96A-483A-B950-F64DAD6BAF05}" type="presParOf" srcId="{9C401B46-AAA1-401F-A93A-7D7CF1B431B5}" destId="{F80EB172-847C-41B7-AD28-F917D226AF81}" srcOrd="1" destOrd="0" presId="urn:microsoft.com/office/officeart/2005/8/layout/pyramid1"/>
    <dgm:cxn modelId="{434D479E-85A9-43DA-817E-310AE99A2BCC}" type="presParOf" srcId="{4A6718C3-FF01-4CB0-9FC6-A9A4455A9D87}" destId="{CAAB17C1-088F-4300-9B87-BB090702FE12}" srcOrd="5" destOrd="0" presId="urn:microsoft.com/office/officeart/2005/8/layout/pyramid1"/>
    <dgm:cxn modelId="{EF6BC6E4-7925-4124-BF9E-BC05E1A11D34}" type="presParOf" srcId="{CAAB17C1-088F-4300-9B87-BB090702FE12}" destId="{64006758-8F93-457A-80EC-882B9C30831F}" srcOrd="0" destOrd="0" presId="urn:microsoft.com/office/officeart/2005/8/layout/pyramid1"/>
    <dgm:cxn modelId="{2DF00778-1D6E-4FE5-9015-69742EC575C9}" type="presParOf" srcId="{CAAB17C1-088F-4300-9B87-BB090702FE12}" destId="{64DF1CBC-3B70-4CEC-9E73-4FB828FB50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D7C1-B9DA-447C-8D3B-BC0E44D7EBE5}">
      <dsp:nvSpPr>
        <dsp:cNvPr id="0" name=""/>
        <dsp:cNvSpPr/>
      </dsp:nvSpPr>
      <dsp:spPr>
        <a:xfrm>
          <a:off x="2147286" y="0"/>
          <a:ext cx="858914" cy="433987"/>
        </a:xfrm>
        <a:prstGeom prst="trapezoid">
          <a:avLst>
            <a:gd name="adj" fmla="val 98956"/>
          </a:avLst>
        </a:prstGeom>
        <a:solidFill>
          <a:srgbClr val="F9FBE9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RAM</a:t>
          </a:r>
          <a:endParaRPr lang="en-US" sz="1800" kern="1200" dirty="0"/>
        </a:p>
      </dsp:txBody>
      <dsp:txXfrm>
        <a:off x="2147286" y="0"/>
        <a:ext cx="858914" cy="433987"/>
      </dsp:txXfrm>
    </dsp:sp>
    <dsp:sp modelId="{8D2BB9AC-9B52-4E22-9F0F-257C9D111EAB}">
      <dsp:nvSpPr>
        <dsp:cNvPr id="0" name=""/>
        <dsp:cNvSpPr/>
      </dsp:nvSpPr>
      <dsp:spPr>
        <a:xfrm>
          <a:off x="1723635" y="433987"/>
          <a:ext cx="1706216" cy="433987"/>
        </a:xfrm>
        <a:prstGeom prst="trapezoid">
          <a:avLst>
            <a:gd name="adj" fmla="val 98956"/>
          </a:avLst>
        </a:prstGeom>
        <a:solidFill>
          <a:srgbClr val="FF33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NVRAM</a:t>
          </a:r>
          <a:endParaRPr lang="en-US" sz="1800" kern="1200" dirty="0"/>
        </a:p>
      </dsp:txBody>
      <dsp:txXfrm>
        <a:off x="2022223" y="433987"/>
        <a:ext cx="1109040" cy="433987"/>
      </dsp:txXfrm>
    </dsp:sp>
    <dsp:sp modelId="{7540AEA2-CB0F-4158-98E0-888CF9CECCCE}">
      <dsp:nvSpPr>
        <dsp:cNvPr id="0" name=""/>
        <dsp:cNvSpPr/>
      </dsp:nvSpPr>
      <dsp:spPr>
        <a:xfrm>
          <a:off x="1288372" y="867974"/>
          <a:ext cx="2576744" cy="433987"/>
        </a:xfrm>
        <a:prstGeom prst="trapezoid">
          <a:avLst>
            <a:gd name="adj" fmla="val 98956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Remote NVRAM</a:t>
          </a:r>
          <a:endParaRPr lang="en-US" sz="1800" kern="1200" dirty="0"/>
        </a:p>
      </dsp:txBody>
      <dsp:txXfrm>
        <a:off x="1739302" y="867974"/>
        <a:ext cx="1674883" cy="433987"/>
      </dsp:txXfrm>
    </dsp:sp>
    <dsp:sp modelId="{C53053E1-35E0-476F-9089-796995CF5997}">
      <dsp:nvSpPr>
        <dsp:cNvPr id="0" name=""/>
        <dsp:cNvSpPr/>
      </dsp:nvSpPr>
      <dsp:spPr>
        <a:xfrm>
          <a:off x="858914" y="1301961"/>
          <a:ext cx="3435658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6237415"/>
                <a:satOff val="-28781"/>
                <a:lumOff val="1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237415"/>
                <a:satOff val="-28781"/>
                <a:lumOff val="1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237415"/>
                <a:satOff val="-28781"/>
                <a:lumOff val="1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Parallel Storage System</a:t>
          </a:r>
          <a:endParaRPr lang="en-US" sz="1800" kern="1200" dirty="0"/>
        </a:p>
      </dsp:txBody>
      <dsp:txXfrm>
        <a:off x="1460154" y="1301961"/>
        <a:ext cx="2233178" cy="433987"/>
      </dsp:txXfrm>
    </dsp:sp>
    <dsp:sp modelId="{6D51276C-FC27-4925-816E-7BAE9C889935}">
      <dsp:nvSpPr>
        <dsp:cNvPr id="0" name=""/>
        <dsp:cNvSpPr/>
      </dsp:nvSpPr>
      <dsp:spPr>
        <a:xfrm>
          <a:off x="429457" y="1735948"/>
          <a:ext cx="4294573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8316554"/>
                <a:satOff val="-38374"/>
                <a:lumOff val="1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316554"/>
                <a:satOff val="-38374"/>
                <a:lumOff val="1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316554"/>
                <a:satOff val="-38374"/>
                <a:lumOff val="1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Campaign Storage</a:t>
          </a:r>
          <a:endParaRPr lang="en-US" sz="1800" kern="1200" dirty="0"/>
        </a:p>
      </dsp:txBody>
      <dsp:txXfrm>
        <a:off x="1181007" y="1735948"/>
        <a:ext cx="2791472" cy="433987"/>
      </dsp:txXfrm>
    </dsp:sp>
    <dsp:sp modelId="{64006758-8F93-457A-80EC-882B9C30831F}">
      <dsp:nvSpPr>
        <dsp:cNvPr id="0" name=""/>
        <dsp:cNvSpPr/>
      </dsp:nvSpPr>
      <dsp:spPr>
        <a:xfrm>
          <a:off x="0" y="2169935"/>
          <a:ext cx="5153488" cy="433987"/>
        </a:xfrm>
        <a:prstGeom prst="trapezoid">
          <a:avLst>
            <a:gd name="adj" fmla="val 98956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Tape (HPSS)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01860" y="2169935"/>
        <a:ext cx="3349767" cy="433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06:45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29947 4220 41 0,'11'8'20'0,"28"11"-28"16,-22-6 41-16,4 0-33 16,1 0 0-16,9-2 1 15,-2-3 1-15,2-8-2 16,5-8 0-16,-5-3 0 16,1-7 0-16,-4-9-1 15,-6-4 1-15,-8-1-2 16,-11-3 1-16,-10 12-1 15,-7 4 0-15,-4 6 1 16,-3 2 0-16,-7 19 1 16,-4 11 1-16,0 12-1 15,-3 9 1-15,11 5 0 16,-1-5 1-16,14 5-3 16,1-3 1-16,17-2-8 0,14-11 0 15,11-13-3-15,13-8 1 16</inkml:trace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1932748-A893-4232-87F9-996D86272828}" emma:medium="tactile" emma:mode="ink">
          <msink:context xmlns:msink="http://schemas.microsoft.com/ink/2010/main" type="inkDrawing" rotatedBoundingBox="22932,2616 22944,3266 22910,3267 22898,2617" shapeName="Other">
            <msink:destinationLink direction="from" ref="{7B760B4D-3D9C-43F9-A01C-2A1D4152E069}"/>
          </msink:context>
        </emma:interpretation>
      </emma:emma>
    </inkml:annotationXML>
  </inkml:traceGroup>
</inkml:ink>
</file>

<file path=ppt/ink/ink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760B4D-3D9C-43F9-A01C-2A1D4152E069}" emma:medium="tactile" emma:mode="ink">
          <msink:context xmlns:msink="http://schemas.microsoft.com/ink/2010/main" type="inkDrawing" rotatedBoundingBox="24798,3353 24942,2916 25116,2974 24972,3410" semanticType="callout" shapeName="Other">
            <msink:sourceLink direction="from" ref="{F1932748-A893-4232-87F9-996D86272828}"/>
          </msink:context>
        </emma:interpretation>
      </emma:emma>
    </inkml:annotationXML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0-25T17:12:24.8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1DC5B-54E9-4957-8A1E-BA141256379C}" emma:medium="tactile" emma:mode="ink">
          <msink:context xmlns:msink="http://schemas.microsoft.com/ink/2010/main" type="writingRegion" rotatedBoundingBox="32486,7806 34009,7806 34009,8282 32486,8282"/>
        </emma:interpretation>
      </emma:emma>
    </inkml:annotationXML>
    <inkml:traceGroup>
      <inkml:annotationXML>
        <emma:emma xmlns:emma="http://www.w3.org/2003/04/emma" version="1.0">
          <emma:interpretation id="{D9F0D711-1ADC-4AB9-A7BE-90E6BC693454}" emma:medium="tactile" emma:mode="ink">
            <msink:context xmlns:msink="http://schemas.microsoft.com/ink/2010/main" type="paragraph" rotatedBoundingBox="32486,7806 34009,7806 34009,8282 3248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82EDF-A81E-43D9-BCA6-C6A81FCB8D9B}" emma:medium="tactile" emma:mode="ink">
              <msink:context xmlns:msink="http://schemas.microsoft.com/ink/2010/main" type="line" rotatedBoundingBox="32486,7806 34009,7806 34009,8282 3248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3BC90C35-207B-494A-9483-6547A8211976}" emma:medium="tactile" emma:mode="ink">
                <msink:context xmlns:msink="http://schemas.microsoft.com/ink/2010/main" type="inkWord" rotatedBoundingBox="32486,7806 32527,7806 32527,7811 32486,7811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2 0,'0'0'16,"0"0"-16,0 0 15,0 0 1,0 0 0,0 0-1,0 0 1,0 0 0,9 0-1,-4-5 1,8 5-1,-3 5 1,-6-5 0</inkml:trace>
        </inkml:traceGroup>
        <inkml:traceGroup>
          <inkml:annotationXML>
            <emma:emma xmlns:emma="http://www.w3.org/2003/04/emma" version="1.0">
              <emma:interpretation id="{40C67A8F-794A-42D8-934C-104F4B7A5C68}" emma:medium="tactile" emma:mode="ink">
                <msink:context xmlns:msink="http://schemas.microsoft.com/ink/2010/main" type="inkWord" rotatedBoundingBox="33817,8128 34009,8128 34009,8282 33817,8282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30.9668">1495 319 0,'0'0'16,"0"0"0,0 0-1,0 0 1,0 0-1,0 0 1,0 0-16,0 0 16,0 0-1,0 0 1,0 0 0,5 12-1,4 0 1,-9 0-1,9 0 1,-4 0 0,-5-3-1,0-5 1,-5 4 0,5-4-1,-9 4 1,0-4-1,-5 4 1,0 0 0,1 0-1,-6 1 1,-13-5 0,14 4-1,-5-4 1,0 0-1,10 0 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0031-7518-405A-BBCE-6BD8CAC9E138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F8ABC-ED4C-402A-A764-35A858732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(4/30/13 17:08) -----</a:t>
            </a:r>
          </a:p>
          <a:p>
            <a:r>
              <a:rPr lang="en-US" dirty="0"/>
              <a:t>step 3: rename Analysis to Analytics to connect back to the trendy buzzword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1D61F-DD6A-4251-8F52-0A339C4F8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97B41-95A7-4192-977B-3B01CE2E6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5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26204F-C6D3-45E2-BA8F-9450434714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6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bits in a byte, 4 bytes per word,</a:t>
            </a:r>
            <a:r>
              <a:rPr lang="en-US" baseline="0" dirty="0" smtClean="0"/>
              <a:t> N words, M=stride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052284" y="0"/>
            <a:ext cx="2087431" cy="6858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SIRIUS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OLCF_2014.pn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</a:p>
          <a:p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endParaRPr lang="en-US" dirty="0" smtClean="0"/>
          </a:p>
          <a:p>
            <a:r>
              <a:rPr lang="en-US" dirty="0" smtClean="0"/>
              <a:t>Resilience copies</a:t>
            </a:r>
          </a:p>
          <a:p>
            <a:endParaRPr lang="en-US" dirty="0" smtClean="0"/>
          </a:p>
          <a:p>
            <a:r>
              <a:rPr lang="en-US" dirty="0" smtClean="0"/>
              <a:t>Storage devices come and go</a:t>
            </a:r>
          </a:p>
          <a:p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9576"/>
            <a:ext cx="10515600" cy="49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796" y="6396335"/>
            <a:ext cx="1216152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oadway" panose="04040905080B02020502" pitchFamily="82" charset="0"/>
              </a:rPr>
              <a:t>SIRIUS</a:t>
            </a:r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964772" y="2990236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8735083" y="2965103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pic>
        <p:nvPicPr>
          <p:cNvPr id="7" name="Picture 6" descr="OLCF_2014.png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pic>
        <p:nvPicPr>
          <p:cNvPr id="8" name="Picture 6" descr="SNL_Stacked_White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342414" y="3200400"/>
            <a:ext cx="1189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595765" y="621227"/>
            <a:ext cx="1658319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72595" y="834656"/>
            <a:ext cx="212651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47373" y="6012329"/>
            <a:ext cx="1097280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t="18763" r="15194" b="28556"/>
          <a:stretch/>
        </p:blipFill>
        <p:spPr>
          <a:xfrm>
            <a:off x="4793962" y="6472765"/>
            <a:ext cx="710193" cy="26378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325AA3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www.nccs.gov/user-support/center-projects/adio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787" y="629107"/>
            <a:ext cx="9144000" cy="288085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SCIENCE-DRIVEN DATA MANAGEMENT FOR</a:t>
            </a:r>
            <a:br>
              <a:rPr lang="en-US" sz="4400" dirty="0" smtClean="0"/>
            </a:br>
            <a:r>
              <a:rPr lang="en-US" sz="4400" dirty="0" smtClean="0"/>
              <a:t>MULTI-TIERED </a:t>
            </a:r>
            <a:r>
              <a:rPr lang="en-US" sz="4400" dirty="0" smtClean="0"/>
              <a:t>STORAGE</a:t>
            </a:r>
            <a:br>
              <a:rPr lang="en-US" sz="4400" dirty="0" smtClean="0"/>
            </a:br>
            <a:r>
              <a:rPr lang="en-US" sz="4400" dirty="0" smtClean="0"/>
              <a:t>HPC China, Wuxi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22292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600"/>
              </a:spcBef>
            </a:pPr>
            <a:r>
              <a:rPr lang="en-US" dirty="0" smtClean="0"/>
              <a:t>S. Klasky			      ORNL, GT</a:t>
            </a:r>
            <a:br>
              <a:rPr lang="en-US" dirty="0" smtClean="0"/>
            </a:br>
            <a:r>
              <a:rPr lang="en-US" dirty="0" smtClean="0"/>
              <a:t>                                                                U. Tenn., NCSU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H. Abbasi, Q. Liu, F. Wang	       ORNL  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J. Lofstead, M. Curry, L. Ward</a:t>
            </a:r>
            <a:r>
              <a:rPr lang="en-US" dirty="0"/>
              <a:t> </a:t>
            </a:r>
            <a:r>
              <a:rPr lang="en-US" dirty="0" smtClean="0"/>
              <a:t>            Sandia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M. Parashar			       Rutgers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C. Maltzahn			       UCSC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M. Ainsworth			       Brown, ORNL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545" y="146304"/>
            <a:ext cx="3959352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DataSpaces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4477" y="4062260"/>
            <a:ext cx="11184941" cy="2367801"/>
          </a:xfrm>
        </p:spPr>
        <p:txBody>
          <a:bodyPr numCol="2">
            <a:noAutofit/>
          </a:bodyPr>
          <a:lstStyle/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Virtual shared-space programming abstraction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Simple API for coordination, interaction and messaging</a:t>
            </a:r>
            <a:endParaRPr lang="en-US" sz="2200" i="1" dirty="0">
              <a:solidFill>
                <a:srgbClr val="000000"/>
              </a:solidFill>
            </a:endParaRPr>
          </a:p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Distributed, associative, in-memory object store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Online data indexing, flexible querying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Adaptive cross-layer runtime management </a:t>
            </a:r>
          </a:p>
          <a:p>
            <a:pPr lvl="1"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Hybrid in-situ/in-transit execution 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Efficient, high-throughput/low-latency asynchronous</a:t>
            </a:r>
            <a:endParaRPr lang="en-US" sz="2200" dirty="0"/>
          </a:p>
        </p:txBody>
      </p:sp>
      <p:pic>
        <p:nvPicPr>
          <p:cNvPr id="6" name="Picture 5" descr="arch_p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024617"/>
            <a:ext cx="5148358" cy="3037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905256"/>
            <a:ext cx="5222613" cy="30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Sirocco Object Store </a:t>
            </a:r>
            <a:r>
              <a:rPr lang="en-US" dirty="0" smtClean="0"/>
              <a:t>- 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two-part system:</a:t>
            </a:r>
          </a:p>
          <a:p>
            <a:pPr lvl="1"/>
            <a:r>
              <a:rPr lang="en-US" dirty="0" smtClean="0"/>
              <a:t>A low-level, hierarchical fixed-depth object storage system</a:t>
            </a:r>
          </a:p>
          <a:p>
            <a:pPr lvl="1"/>
            <a:r>
              <a:rPr lang="en-US" dirty="0" smtClean="0"/>
              <a:t>Smart clients that expose user APIs</a:t>
            </a:r>
          </a:p>
          <a:p>
            <a:r>
              <a:rPr lang="en-US" dirty="0" smtClean="0"/>
              <a:t>Light Weight File System-inspired philosophy</a:t>
            </a:r>
          </a:p>
          <a:p>
            <a:pPr lvl="1"/>
            <a:r>
              <a:rPr lang="en-US" dirty="0" smtClean="0"/>
              <a:t>Clients </a:t>
            </a:r>
            <a:r>
              <a:rPr lang="en-US" dirty="0"/>
              <a:t>bring/opt-in to services they require</a:t>
            </a:r>
          </a:p>
          <a:p>
            <a:pPr lvl="1"/>
            <a:r>
              <a:rPr lang="en-US" dirty="0"/>
              <a:t>Naming, locking, distributed transactions</a:t>
            </a:r>
          </a:p>
          <a:p>
            <a:r>
              <a:rPr lang="en-US" dirty="0"/>
              <a:t>Peer-to-peer inspired design</a:t>
            </a:r>
          </a:p>
          <a:p>
            <a:pPr lvl="1"/>
            <a:r>
              <a:rPr lang="en-US" dirty="0"/>
              <a:t>Ephemeral servers and </a:t>
            </a:r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Data and location(s) are decoupled</a:t>
            </a:r>
          </a:p>
          <a:p>
            <a:pPr lvl="1"/>
            <a:r>
              <a:rPr lang="en-US" dirty="0" smtClean="0"/>
              <a:t>Greedy </a:t>
            </a:r>
            <a:r>
              <a:rPr lang="en-US" dirty="0"/>
              <a:t>optimization of </a:t>
            </a:r>
            <a:r>
              <a:rPr lang="en-US" dirty="0" err="1"/>
              <a:t>QoS</a:t>
            </a:r>
            <a:r>
              <a:rPr lang="en-US" dirty="0"/>
              <a:t> (network, storage, reliability)</a:t>
            </a:r>
          </a:p>
          <a:p>
            <a:pPr lvl="1"/>
            <a:r>
              <a:rPr lang="en-US" dirty="0"/>
              <a:t>Popularity drives copy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http://www.cs.sandia.gov/Scalable_IO/sirocco/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/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951F-5EE9-0146-B333-95A04DB13D7E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we describe/annotate data generated from applications? </a:t>
            </a:r>
          </a:p>
          <a:p>
            <a:r>
              <a:rPr lang="en-US" dirty="0" smtClean="0"/>
              <a:t>To capture application knowledge and communicate them to middleware/storage</a:t>
            </a:r>
          </a:p>
          <a:p>
            <a:pPr lvl="1"/>
            <a:r>
              <a:rPr lang="en-US" b="1" dirty="0" smtClean="0"/>
              <a:t>Data utility</a:t>
            </a:r>
          </a:p>
          <a:p>
            <a:pPr lvl="1"/>
            <a:r>
              <a:rPr lang="en-US" b="1" dirty="0" smtClean="0"/>
              <a:t>Relationships between datasets</a:t>
            </a:r>
          </a:p>
          <a:p>
            <a:pPr lvl="1"/>
            <a:r>
              <a:rPr lang="en-US" dirty="0" smtClean="0"/>
              <a:t>Semantics</a:t>
            </a:r>
          </a:p>
          <a:p>
            <a:r>
              <a:rPr lang="en-US" dirty="0" smtClean="0"/>
              <a:t>To specify user requirements</a:t>
            </a:r>
          </a:p>
          <a:p>
            <a:pPr lvl="1"/>
            <a:r>
              <a:rPr lang="en-US" dirty="0" err="1" smtClean="0"/>
              <a:t>QoS</a:t>
            </a:r>
            <a:r>
              <a:rPr lang="en-US" dirty="0"/>
              <a:t> </a:t>
            </a:r>
            <a:r>
              <a:rPr lang="en-US" dirty="0" smtClean="0"/>
              <a:t>:E.g., bandwidth</a:t>
            </a:r>
          </a:p>
          <a:p>
            <a:pPr lvl="1"/>
            <a:r>
              <a:rPr lang="en-US" dirty="0" smtClean="0"/>
              <a:t>Policy: E.g., where and how long should my data stay on a storage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sirius_init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sirius_finalize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sirius_open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((in) name, (in) mode, (in) intent, (out) handle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sirus_close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((in) handle, (in) intent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sirius_set_refactor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handle, 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(in) conditionals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sirius_get_refactor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handle, (out)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sirius_sched_write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handle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(in) “name”,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(in) data, (in) utility, (out)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write_handle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sirius_sched_read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handle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(in) “name”,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(in) utility, (out)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read_handle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sirius_set_deadline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handle, (in) deadline, (in) fuzziness, (out) quality, (out)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sirius_est_write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write_handle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(out)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(out) confidence)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sirius_est_read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read_handle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 (out)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(out) confidence)</a:t>
            </a:r>
          </a:p>
          <a:p>
            <a:pPr marL="457200" indent="-457200">
              <a:buFont typeface="+mj-lt"/>
              <a:buAutoNum type="arabicPeriod" startAt="9"/>
            </a:pPr>
            <a:endParaRPr lang="en-US" sz="2400" dirty="0" smtClean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cs typeface="Courier New" panose="02070309020205020404" pitchFamily="49" charset="0"/>
              </a:rPr>
              <a:t>sirius_perform_write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write_handle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 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is_async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read_handle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 (in) deadline, (in) fuzziness, (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out)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 (out) quality[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sirius_wait_read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read_handle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 (out) data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How does the system reassemble the pieces after the data has been refactored?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Re-factoring might mean combing different data chunks together, and this takes time!</a:t>
            </a:r>
          </a:p>
          <a:p>
            <a:endParaRPr lang="en-US" sz="2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80920" y="1467720"/>
              <a:ext cx="132480" cy="13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6240" y="1460880"/>
                <a:ext cx="1443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6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techniques for “Data Intensive Science”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20000"/>
          </a:bodyPr>
          <a:lstStyle/>
          <a:p>
            <a:pPr marL="0" indent="-49212">
              <a:buNone/>
            </a:pPr>
            <a:r>
              <a:rPr lang="en-US" sz="3000" b="1" dirty="0" smtClean="0">
                <a:solidFill>
                  <a:srgbClr val="C00000"/>
                </a:solidFill>
              </a:rPr>
              <a:t>AUDITOR</a:t>
            </a:r>
            <a:r>
              <a:rPr lang="en-US" sz="3000" dirty="0" smtClean="0"/>
              <a:t>: An additional “simulation” whose purpose is to monitor the fine scale simulation and initiate appropriate actions when anomalies are detected</a:t>
            </a:r>
          </a:p>
          <a:p>
            <a:pPr marL="0" indent="-49212">
              <a:buNone/>
            </a:pPr>
            <a:r>
              <a:rPr lang="en-US" sz="2900" dirty="0" smtClean="0"/>
              <a:t>Examples</a:t>
            </a:r>
            <a:endParaRPr lang="en-US" sz="2900" dirty="0"/>
          </a:p>
          <a:p>
            <a:pPr marL="407988" indent="-457200"/>
            <a:r>
              <a:rPr lang="en-US" dirty="0" smtClean="0"/>
              <a:t>Trigger a: checkpoint, roll-back, local change in a function, …</a:t>
            </a:r>
          </a:p>
          <a:p>
            <a:pPr marL="407988" indent="-457200"/>
            <a:r>
              <a:rPr lang="en-US" dirty="0" smtClean="0"/>
              <a:t>Not confined to stability issues because it will always reset</a:t>
            </a:r>
          </a:p>
          <a:p>
            <a:pPr marL="407988" indent="-457200"/>
            <a:r>
              <a:rPr lang="en-US" dirty="0" smtClean="0"/>
              <a:t>Can allow data regeneration cheaply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Basic quantities in Information Theory</a:t>
            </a:r>
            <a:endParaRPr lang="en-US" sz="3000" b="1" dirty="0" smtClean="0">
              <a:solidFill>
                <a:srgbClr val="0070C0"/>
              </a:solidFill>
            </a:endParaRPr>
          </a:p>
          <a:p>
            <a:r>
              <a:rPr lang="en-US" dirty="0"/>
              <a:t>Data stream S and for x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∈ S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let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(X=x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∈ [0,1]</a:t>
            </a:r>
            <a:endParaRPr lang="en-US" dirty="0"/>
          </a:p>
          <a:p>
            <a:r>
              <a:rPr lang="en-US" dirty="0"/>
              <a:t>Shannon Information </a:t>
            </a:r>
            <a:r>
              <a:rPr lang="en-US" dirty="0" smtClean="0"/>
              <a:t>Content:                   h(x</a:t>
            </a:r>
            <a:r>
              <a:rPr lang="en-US" dirty="0"/>
              <a:t>) = -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dirty="0" smtClean="0"/>
              <a:t>Entropy                                                           H(S</a:t>
            </a:r>
            <a:r>
              <a:rPr lang="en-US" dirty="0"/>
              <a:t>) = -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sz="3000" b="1" dirty="0">
                <a:solidFill>
                  <a:srgbClr val="C00000"/>
                </a:solidFill>
              </a:rPr>
              <a:t>Noisy/random data has HIGH ENTROPY</a:t>
            </a:r>
          </a:p>
          <a:p>
            <a:pPr marL="407988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practices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Want to write data every n</a:t>
            </a:r>
            <a:r>
              <a:rPr lang="en-US" baseline="30000" dirty="0" smtClean="0"/>
              <a:t>th</a:t>
            </a:r>
            <a:r>
              <a:rPr lang="en-US" dirty="0" smtClean="0"/>
              <a:t> timestep</a:t>
            </a:r>
          </a:p>
          <a:p>
            <a:pPr lvl="1"/>
            <a:r>
              <a:rPr lang="en-US" dirty="0" smtClean="0"/>
              <a:t>Because of the Storage and I/O requirements</a:t>
            </a:r>
            <a:br>
              <a:rPr lang="en-US" dirty="0" smtClean="0"/>
            </a:br>
            <a:r>
              <a:rPr lang="en-US" dirty="0" smtClean="0"/>
              <a:t>users are forced to writing less</a:t>
            </a:r>
          </a:p>
          <a:p>
            <a:r>
              <a:rPr lang="en-US" dirty="0" smtClean="0"/>
              <a:t>Common practice is to write data at every</a:t>
            </a:r>
            <a:br>
              <a:rPr lang="en-US" dirty="0" smtClean="0"/>
            </a:br>
            <a:r>
              <a:rPr lang="en-US" dirty="0" err="1" smtClean="0"/>
              <a:t>m</a:t>
            </a:r>
            <a:r>
              <a:rPr lang="en-US" baseline="30000" dirty="0" err="1" smtClean="0"/>
              <a:t>th</a:t>
            </a:r>
            <a:r>
              <a:rPr lang="en-US" dirty="0" smtClean="0"/>
              <a:t> timestep, stride = M</a:t>
            </a:r>
          </a:p>
          <a:p>
            <a:r>
              <a:rPr lang="en-US" dirty="0" smtClean="0"/>
              <a:t>If the users reconstruct their data, u(t), 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baseline="30000" dirty="0" smtClean="0"/>
              <a:t> </a:t>
            </a:r>
            <a:r>
              <a:rPr lang="en-US" dirty="0" smtClean="0"/>
              <a:t>timestep, they need to interpolate</a:t>
            </a:r>
            <a:br>
              <a:rPr lang="en-US" dirty="0" smtClean="0"/>
            </a:br>
            <a:r>
              <a:rPr lang="en-US" dirty="0" smtClean="0"/>
              <a:t>between the neighboring </a:t>
            </a:r>
            <a:r>
              <a:rPr lang="en-US" dirty="0" err="1" smtClean="0"/>
              <a:t>timesteps</a:t>
            </a:r>
            <a:endParaRPr lang="en-US" dirty="0"/>
          </a:p>
          <a:p>
            <a:pPr lvl="1"/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 smtClean="0">
                <a:ea typeface="Cambria Math" panose="02040503050406030204" pitchFamily="18" charset="0"/>
              </a:rPr>
              <a:t>M</a:t>
            </a:r>
            <a:r>
              <a:rPr lang="en-US" dirty="0" smtClean="0">
                <a:ea typeface="Cambria Math" panose="02040503050406030204" pitchFamily="18" charset="0"/>
              </a:rPr>
              <a:t>(u) = interpolant on coarser grid (stride M), reduce storage my 1/M</a:t>
            </a:r>
          </a:p>
          <a:p>
            <a:r>
              <a:rPr lang="en-US" dirty="0" smtClean="0"/>
              <a:t>Assume (C=constant depending on the complexity of the data)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riginal storage cost = 32*N bits (floats)</a:t>
            </a:r>
          </a:p>
          <a:p>
            <a:pPr lvl="1"/>
            <a:r>
              <a:rPr lang="en-US" dirty="0" smtClean="0"/>
              <a:t>New storage cost = 32*N/M bits + { 23 – log</a:t>
            </a:r>
            <a:r>
              <a:rPr lang="en-US" baseline="-25000" dirty="0" smtClean="0"/>
              <a:t>2</a:t>
            </a:r>
            <a:r>
              <a:rPr lang="en-US" dirty="0" smtClean="0"/>
              <a:t> (C 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)}N    </a:t>
            </a:r>
          </a:p>
          <a:p>
            <a:pPr lvl="1"/>
            <a:r>
              <a:rPr lang="en-US" dirty="0" smtClean="0"/>
              <a:t>Ratio = (1/M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M)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 + constant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114" y="905256"/>
            <a:ext cx="4584420" cy="309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1694974" y="2811413"/>
              <a:ext cx="548640" cy="17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6974" y="2793413"/>
                <a:ext cx="584640" cy="20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9290304" y="716890"/>
            <a:ext cx="358445" cy="746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92870" y="40854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711" y="2982053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-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/>
              <a:t>M</a:t>
            </a:r>
            <a:r>
              <a:rPr lang="en-US" dirty="0" smtClean="0"/>
              <a:t>(u) = O(M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 : 2</a:t>
            </a:r>
            <a:r>
              <a:rPr lang="en-US" baseline="30000" dirty="0" smtClean="0"/>
              <a:t>nd</a:t>
            </a:r>
            <a:r>
              <a:rPr lang="en-US" dirty="0" smtClean="0"/>
              <a:t> order interpolation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1713" y="4877503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Cost to store </a:t>
            </a:r>
            <a:r>
              <a:rPr lang="el-G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 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Cost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store mantissa of u- </a:t>
            </a:r>
            <a:r>
              <a:rPr lang="el-G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(u)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224" y="3249226"/>
            <a:ext cx="5203247" cy="311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829544" cy="787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Compression with an interpolation auditor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7568264" cy="4915091"/>
          </a:xfrm>
        </p:spPr>
        <p:txBody>
          <a:bodyPr>
            <a:normAutofit/>
          </a:bodyPr>
          <a:lstStyle/>
          <a:p>
            <a:r>
              <a:rPr lang="en-US" dirty="0" smtClean="0"/>
              <a:t>Linear interpolation is the auditor</a:t>
            </a:r>
          </a:p>
          <a:p>
            <a:r>
              <a:rPr lang="en-US" dirty="0" smtClean="0"/>
              <a:t>If we look at 10MB output then with a stride of 5</a:t>
            </a:r>
          </a:p>
          <a:p>
            <a:pPr lvl="1"/>
            <a:r>
              <a:rPr lang="en-US" dirty="0" smtClean="0"/>
              <a:t>Total output = 50MB for 5 steps</a:t>
            </a:r>
          </a:p>
          <a:p>
            <a:pPr lvl="1"/>
            <a:r>
              <a:rPr lang="en-US" dirty="0" smtClean="0"/>
              <a:t>10 MB, if we output 1 step</a:t>
            </a:r>
          </a:p>
          <a:p>
            <a:pPr lvl="1"/>
            <a:r>
              <a:rPr lang="en-US" dirty="0" smtClean="0"/>
              <a:t>43MB “typical lossless compression”</a:t>
            </a:r>
          </a:p>
          <a:p>
            <a:pPr lvl="1"/>
            <a:r>
              <a:rPr lang="en-US" dirty="0" smtClean="0"/>
              <a:t>18MB, using linear auditing but</a:t>
            </a:r>
            <a:br>
              <a:rPr lang="en-US" dirty="0" smtClean="0"/>
            </a:br>
            <a:r>
              <a:rPr lang="en-US" dirty="0" smtClean="0"/>
              <a:t>lossless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464" y="837866"/>
            <a:ext cx="2616800" cy="176924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602294"/>
              </p:ext>
            </p:extLst>
          </p:nvPr>
        </p:nvGraphicFramePr>
        <p:xfrm>
          <a:off x="564883" y="4054721"/>
          <a:ext cx="5922392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018"/>
                <a:gridCol w="668366"/>
                <a:gridCol w="1228954"/>
                <a:gridCol w="712386"/>
                <a:gridCol w="1207363"/>
                <a:gridCol w="14293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Stride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step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lossless  compression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(MB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Linear Audit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 Data in</a:t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</a:b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50 steps</a:t>
                      </a:r>
                    </a:p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C&amp;G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data in 50 steps in LA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auditors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key to better auditors is to understand what you are simulating/observing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 reduce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less resolution</a:t>
            </a:r>
          </a:p>
          <a:p>
            <a:pPr lvl="1"/>
            <a:r>
              <a:rPr lang="en-US" dirty="0" smtClean="0"/>
              <a:t>Use a linear equation for short spatial/temporal regions</a:t>
            </a:r>
            <a:endParaRPr lang="en-US" dirty="0"/>
          </a:p>
          <a:p>
            <a:r>
              <a:rPr lang="en-US" dirty="0" smtClean="0"/>
              <a:t>And other ways to refactor</a:t>
            </a:r>
          </a:p>
          <a:p>
            <a:pPr lvl="1"/>
            <a:r>
              <a:rPr lang="en-US" dirty="0"/>
              <a:t>Precision based re-organization</a:t>
            </a:r>
          </a:p>
          <a:p>
            <a:pPr lvl="2"/>
            <a:r>
              <a:rPr lang="en-US" dirty="0"/>
              <a:t>Store the sign, exponent, and first 3 digits in one bucket for all the values, then the next 5 digits, then the next 6 digits all in separate buckets</a:t>
            </a:r>
          </a:p>
          <a:p>
            <a:pPr lvl="1"/>
            <a:r>
              <a:rPr lang="en-US" dirty="0"/>
              <a:t>Frequency based re-organization</a:t>
            </a:r>
          </a:p>
          <a:p>
            <a:pPr lvl="2"/>
            <a:r>
              <a:rPr lang="en-US" dirty="0"/>
              <a:t>Wavelets</a:t>
            </a:r>
          </a:p>
          <a:p>
            <a:pPr lvl="1"/>
            <a:r>
              <a:rPr lang="en-US" dirty="0"/>
              <a:t>More knowledgeable auditors</a:t>
            </a:r>
          </a:p>
          <a:p>
            <a:pPr lvl="2"/>
            <a:r>
              <a:rPr lang="en-US" dirty="0"/>
              <a:t>Cost of data re-generation vs. data storage/ retrieval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915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/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science challenges in Data Refactoring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understand the cost associated with refactoring data, e.g., the CPU cycles, extra memory consumed, and communication.</a:t>
            </a:r>
          </a:p>
          <a:p>
            <a:pPr lvl="1"/>
            <a:r>
              <a:rPr lang="en-US" dirty="0" smtClean="0"/>
              <a:t>For an auditor-like approach</a:t>
            </a:r>
          </a:p>
          <a:p>
            <a:pPr lvl="2"/>
            <a:r>
              <a:rPr lang="en-US" dirty="0" smtClean="0"/>
              <a:t>Where should the auditor run, taking advantage of locality as much as possible? </a:t>
            </a:r>
          </a:p>
          <a:p>
            <a:pPr lvl="2"/>
            <a:r>
              <a:rPr lang="en-US" dirty="0" smtClean="0"/>
              <a:t>How much resources to allocate?</a:t>
            </a:r>
          </a:p>
          <a:p>
            <a:pPr lvl="2"/>
            <a:r>
              <a:rPr lang="en-US" dirty="0" smtClean="0"/>
              <a:t>How will the auditor and the application communicate?</a:t>
            </a:r>
          </a:p>
          <a:p>
            <a:pPr lvl="2"/>
            <a:r>
              <a:rPr lang="en-US" dirty="0" smtClean="0"/>
              <a:t>Most importantly, how do we take both error bound and cost into consideration.</a:t>
            </a:r>
          </a:p>
          <a:p>
            <a:r>
              <a:rPr lang="en-US" dirty="0" smtClean="0"/>
              <a:t>Does the refactoring affect the fidelity of the applications? If so, how much?</a:t>
            </a:r>
          </a:p>
          <a:p>
            <a:r>
              <a:rPr lang="en-US" dirty="0" smtClean="0"/>
              <a:t>After data is refactored, how do we map it to the storage hierarchy? How do we enforce policy?</a:t>
            </a:r>
          </a:p>
        </p:txBody>
      </p:sp>
    </p:spTree>
    <p:extLst>
      <p:ext uri="{BB962C8B-B14F-4D97-AF65-F5344CB8AC3E}">
        <p14:creationId xmlns:p14="http://schemas.microsoft.com/office/powerpoint/2010/main" val="2644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Refactoring and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5615609" cy="49973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to explore </a:t>
            </a:r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the computation will occur</a:t>
            </a:r>
          </a:p>
          <a:p>
            <a:pPr lvl="1"/>
            <a:r>
              <a:rPr lang="en-US" dirty="0" smtClean="0"/>
              <a:t>Flexibility in location based on past work</a:t>
            </a:r>
          </a:p>
          <a:p>
            <a:pPr lvl="1"/>
            <a:r>
              <a:rPr lang="en-US" dirty="0" smtClean="0"/>
              <a:t>Flexibility in which operation to perform on which chunk of data</a:t>
            </a:r>
          </a:p>
          <a:p>
            <a:r>
              <a:rPr lang="en-US" dirty="0" smtClean="0"/>
              <a:t>Code generation or code containers are potential study targets</a:t>
            </a:r>
          </a:p>
          <a:p>
            <a:r>
              <a:rPr lang="en-US" dirty="0" smtClean="0"/>
              <a:t>Maintaining relationship between data chunks</a:t>
            </a:r>
          </a:p>
          <a:p>
            <a:r>
              <a:rPr lang="en-US" dirty="0" smtClean="0"/>
              <a:t>Carry attributes from generation to consumption and feedback into a utility computation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809" y="1179575"/>
            <a:ext cx="5031743" cy="48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and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449922" cy="499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Describes how long a data chunk will live at a level of the storage hierarchy</a:t>
            </a:r>
          </a:p>
          <a:p>
            <a:r>
              <a:rPr lang="en-US" dirty="0" smtClean="0"/>
              <a:t>Utility is a broad description</a:t>
            </a:r>
          </a:p>
          <a:p>
            <a:pPr lvl="1"/>
            <a:r>
              <a:rPr lang="en-US" dirty="0" smtClean="0"/>
              <a:t>Spatial or temporal utility of data</a:t>
            </a:r>
          </a:p>
          <a:p>
            <a:pPr lvl="1"/>
            <a:r>
              <a:rPr lang="en-US" dirty="0" smtClean="0"/>
              <a:t>Utility based on in-data features </a:t>
            </a:r>
          </a:p>
          <a:p>
            <a:pPr lvl="1"/>
            <a:r>
              <a:rPr lang="en-US" dirty="0" smtClean="0"/>
              <a:t>Utility based on statistical features</a:t>
            </a:r>
          </a:p>
          <a:p>
            <a:r>
              <a:rPr lang="en-US" dirty="0" smtClean="0"/>
              <a:t>Utility has a large component from the user and the use case</a:t>
            </a:r>
          </a:p>
          <a:p>
            <a:pPr lvl="1"/>
            <a:r>
              <a:rPr lang="en-US" dirty="0" smtClean="0"/>
              <a:t>Experimental design factors in here</a:t>
            </a:r>
          </a:p>
          <a:p>
            <a:pPr lvl="1"/>
            <a:r>
              <a:rPr lang="en-US" dirty="0" smtClean="0"/>
              <a:t>Solving a specific scientific problem =&gt; specific data utility function</a:t>
            </a:r>
          </a:p>
          <a:p>
            <a:r>
              <a:rPr lang="en-US" dirty="0" smtClean="0"/>
              <a:t>API for ingesting user preferences and combining with historical provenance</a:t>
            </a:r>
          </a:p>
          <a:p>
            <a:r>
              <a:rPr lang="en-US" dirty="0" smtClean="0"/>
              <a:t>Dynamic utility for online analysis/visualization use cases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122" y="118237"/>
            <a:ext cx="3316118" cy="32238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90534" y="3317997"/>
            <a:ext cx="3213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The </a:t>
            </a:r>
            <a:r>
              <a:rPr lang="en-US" dirty="0"/>
              <a:t>utility of F1 may be defined more explicitly as, for example,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priority=1, (time-NVRAM=8 hours, time-PFS=30 days, time-CAMPAIGN=100 days, time-TAPE=1000 days), </a:t>
            </a:r>
          </a:p>
          <a:p>
            <a:r>
              <a:rPr lang="en-US" dirty="0">
                <a:solidFill>
                  <a:srgbClr val="325AA3"/>
                </a:solidFill>
              </a:rPr>
              <a:t>(priority=2, (time-NVRAM=1 hours, time-PFS=4 days, time-CAMPAIGN=100 days, time-TAPE=300 days</a:t>
            </a:r>
            <a:r>
              <a:rPr lang="en-US" dirty="0" smtClean="0">
                <a:solidFill>
                  <a:srgbClr val="325AA3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/>
              <a:t>Metadata searching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7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in </a:t>
            </a:r>
            <a:r>
              <a:rPr lang="en-US" dirty="0"/>
              <a:t>m</a:t>
            </a:r>
            <a:r>
              <a:rPr lang="en-US" dirty="0" smtClean="0"/>
              <a:t>etadata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Storage devices rather than a file system: no built-in metadata operations as part of IO</a:t>
            </a:r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r>
              <a:rPr lang="en-US" dirty="0" smtClean="0"/>
              <a:t>Resilience copies</a:t>
            </a:r>
          </a:p>
          <a:p>
            <a:r>
              <a:rPr lang="en-US" dirty="0" smtClean="0"/>
              <a:t>Storage devices come and go</a:t>
            </a:r>
            <a:endParaRPr lang="en-US" dirty="0"/>
          </a:p>
          <a:p>
            <a:r>
              <a:rPr lang="en-US" dirty="0" smtClean="0"/>
              <a:t>Performance characteristics can vary considerably</a:t>
            </a:r>
          </a:p>
          <a:p>
            <a:r>
              <a:rPr lang="en-US" dirty="0"/>
              <a:t>Pick a variety of storage targets based on data “importance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Different data “compression” on different data </a:t>
            </a:r>
            <a:r>
              <a:rPr lang="en-US" dirty="0" smtClean="0"/>
              <a:t>pieces</a:t>
            </a:r>
            <a:endParaRPr lang="en-US" dirty="0"/>
          </a:p>
          <a:p>
            <a:r>
              <a:rPr lang="en-US" dirty="0"/>
              <a:t>Try to “guarantee” performance</a:t>
            </a:r>
          </a:p>
          <a:p>
            <a:pPr lvl="1"/>
            <a:r>
              <a:rPr lang="en-US" dirty="0"/>
              <a:t>Need to consider decompression/regeneration time if multiple versions </a:t>
            </a:r>
            <a:r>
              <a:rPr lang="en-US" dirty="0" smtClean="0"/>
              <a:t>exist</a:t>
            </a:r>
            <a:endParaRPr lang="en-US" dirty="0"/>
          </a:p>
          <a:p>
            <a:r>
              <a:rPr lang="en-US" dirty="0" smtClean="0"/>
              <a:t>Enhance </a:t>
            </a:r>
            <a:r>
              <a:rPr lang="en-US" dirty="0"/>
              <a:t>placement decision based on predicted future use</a:t>
            </a:r>
          </a:p>
          <a:p>
            <a:pPr lvl="1"/>
            <a:r>
              <a:rPr lang="en-US" dirty="0"/>
              <a:t>Based on tracking previous use (which needs to be tracked somehow)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is Hard, But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4764024" cy="4997387"/>
          </a:xfrm>
        </p:spPr>
        <p:txBody>
          <a:bodyPr>
            <a:normAutofit/>
          </a:bodyPr>
          <a:lstStyle/>
          <a:p>
            <a:r>
              <a:rPr lang="en-US" dirty="0" smtClean="0"/>
              <a:t>General case: Search</a:t>
            </a:r>
          </a:p>
          <a:p>
            <a:r>
              <a:rPr lang="en-US" dirty="0" smtClean="0"/>
              <a:t>Use Proxies to enable caching of data and/or location</a:t>
            </a:r>
          </a:p>
          <a:p>
            <a:r>
              <a:rPr lang="en-US" dirty="0" smtClean="0"/>
              <a:t>Cooperative arrangement between clients</a:t>
            </a:r>
          </a:p>
          <a:p>
            <a:r>
              <a:rPr lang="en-US" dirty="0" smtClean="0"/>
              <a:t>Proxies demand exclusive write access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224" y="1082485"/>
            <a:ext cx="5555337" cy="49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Metadata searching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Fuzzy predictable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End-to-End Data 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95400"/>
            <a:ext cx="2654300" cy="2501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05200" y="1676401"/>
            <a:ext cx="1447800" cy="2804423"/>
            <a:chOff x="1981200" y="1676400"/>
            <a:chExt cx="1447800" cy="2804423"/>
          </a:xfrm>
        </p:grpSpPr>
        <p:grpSp>
          <p:nvGrpSpPr>
            <p:cNvPr id="13" name="Group 12"/>
            <p:cNvGrpSpPr/>
            <p:nvPr/>
          </p:nvGrpSpPr>
          <p:grpSpPr>
            <a:xfrm>
              <a:off x="2971800" y="1676400"/>
              <a:ext cx="228600" cy="1752600"/>
              <a:chOff x="2971800" y="1600200"/>
              <a:chExt cx="228600" cy="1752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971800" y="1600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971800" y="1981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971800" y="2362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2743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3124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3733800"/>
              <a:ext cx="838200" cy="457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81200" y="4191000"/>
              <a:ext cx="14478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440 I/O Router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48200" y="914401"/>
            <a:ext cx="2095500" cy="4640021"/>
            <a:chOff x="3124200" y="914400"/>
            <a:chExt cx="2095500" cy="46400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914400"/>
              <a:ext cx="1790700" cy="3238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0" y="4343400"/>
              <a:ext cx="838200" cy="45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24200" y="4876800"/>
              <a:ext cx="1954772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SION </a:t>
              </a:r>
              <a:r>
                <a:rPr lang="en-US" sz="1400" dirty="0" err="1"/>
                <a:t>Infiniband</a:t>
              </a:r>
              <a:r>
                <a:rPr lang="en-US" sz="1400" dirty="0"/>
                <a:t> Network: 1600 ports, 56 </a:t>
              </a:r>
              <a:r>
                <a:rPr lang="en-US" sz="1400" dirty="0" err="1"/>
                <a:t>Gbit</a:t>
              </a:r>
              <a:r>
                <a:rPr lang="en-US" sz="1400" dirty="0"/>
                <a:t>/sec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5600" y="1295401"/>
            <a:ext cx="1954772" cy="4179231"/>
            <a:chOff x="5181600" y="1295400"/>
            <a:chExt cx="1954772" cy="41792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600" y="1295400"/>
              <a:ext cx="838200" cy="2552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200" y="4343400"/>
              <a:ext cx="698500" cy="406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1600" y="4800600"/>
              <a:ext cx="195477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Storage Servers (OSS), 288 Dell servers, 64GB RAM each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1" y="914400"/>
            <a:ext cx="2763975" cy="4293722"/>
            <a:chOff x="228600" y="914400"/>
            <a:chExt cx="2763975" cy="42937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1600200"/>
              <a:ext cx="1993900" cy="193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1951" y="914400"/>
              <a:ext cx="228062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Titan Compute Cluster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4724400"/>
              <a:ext cx="1954772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18,688 compute node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and 299,008 cores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3733800"/>
              <a:ext cx="1257300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67600" y="457201"/>
            <a:ext cx="3181396" cy="5554421"/>
            <a:chOff x="5943600" y="457200"/>
            <a:chExt cx="3181396" cy="55544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457200"/>
              <a:ext cx="2882900" cy="4279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876800"/>
              <a:ext cx="1828800" cy="381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915196" y="5334000"/>
              <a:ext cx="2209800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Enterprise Storage System: 36 DDN12K-40 controller 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99" y="3556236"/>
            <a:ext cx="426231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Where do we spend our time in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032760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>
                <a:cs typeface="Calibri"/>
              </a:rPr>
              <a:t>Goals</a:t>
            </a:r>
            <a:endParaRPr lang="en-US" sz="20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Accelerate this process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predictable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adaptable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scalable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as </a:t>
            </a:r>
            <a:r>
              <a:rPr lang="en-US" dirty="0" smtClean="0">
                <a:cs typeface="Calibri"/>
              </a:rPr>
              <a:t>the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complexity </a:t>
            </a:r>
            <a:r>
              <a:rPr lang="en-US" dirty="0">
                <a:cs typeface="Calibri"/>
              </a:rPr>
              <a:t>increases</a:t>
            </a:r>
          </a:p>
          <a:p>
            <a:pPr lvl="1"/>
            <a:r>
              <a:rPr lang="en-US" dirty="0">
                <a:cs typeface="Calibri"/>
              </a:rPr>
              <a:t>Make the software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easy-to-use</a:t>
            </a:r>
          </a:p>
          <a:p>
            <a:r>
              <a:rPr lang="en-US" dirty="0" smtClean="0">
                <a:solidFill>
                  <a:srgbClr val="325AA3"/>
                </a:solidFill>
                <a:cs typeface="Calibri"/>
              </a:rPr>
              <a:t>Observation</a:t>
            </a:r>
          </a:p>
          <a:p>
            <a:pPr lvl="1"/>
            <a:r>
              <a:rPr lang="en-US" dirty="0" smtClean="0">
                <a:cs typeface="Calibri"/>
              </a:rPr>
              <a:t>Most of the time is spent in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managing, moving, storing,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retrieving , and turning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the science data into </a:t>
            </a:r>
            <a:br>
              <a:rPr lang="en-US" dirty="0" smtClean="0">
                <a:cs typeface="Calibri"/>
              </a:rPr>
            </a:br>
            <a:r>
              <a:rPr lang="en-US" b="1" dirty="0" smtClean="0">
                <a:solidFill>
                  <a:srgbClr val="C00000"/>
                </a:solidFill>
                <a:cs typeface="Calibri"/>
              </a:rPr>
              <a:t>knowledge</a:t>
            </a:r>
          </a:p>
          <a:p>
            <a:pPr lvl="1"/>
            <a:endParaRPr lang="en-US" b="1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056" y="900136"/>
            <a:ext cx="561474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Autonomic Runtime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7435" y="3246122"/>
            <a:ext cx="11228832" cy="3096156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Objective (AO):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requirement/objective/goal defined by the </a:t>
            </a:r>
            <a:r>
              <a:rPr lang="en-US" sz="2200" dirty="0" smtClean="0">
                <a:solidFill>
                  <a:srgbClr val="000000"/>
                </a:solidFill>
              </a:rPr>
              <a:t>user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</a:t>
            </a:r>
            <a:r>
              <a:rPr lang="en-US" sz="2200" i="1" dirty="0" smtClean="0">
                <a:solidFill>
                  <a:srgbClr val="FF0000"/>
                </a:solidFill>
              </a:rPr>
              <a:t>least: </a:t>
            </a:r>
            <a:r>
              <a:rPr lang="en-US" sz="2200" i="1" dirty="0">
                <a:solidFill>
                  <a:srgbClr val="FF0000"/>
                </a:solidFill>
              </a:rPr>
              <a:t>data movement, </a:t>
            </a:r>
            <a:r>
              <a:rPr lang="en-US" sz="2200" i="1" dirty="0" smtClean="0">
                <a:solidFill>
                  <a:srgbClr val="FF0000"/>
                </a:solidFill>
              </a:rPr>
              <a:t>end-to-end time, …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25AA3"/>
                </a:solidFill>
              </a:rPr>
              <a:t>Autonomic </a:t>
            </a:r>
            <a:r>
              <a:rPr lang="en-US" sz="2400" dirty="0">
                <a:solidFill>
                  <a:srgbClr val="325AA3"/>
                </a:solidFill>
              </a:rPr>
              <a:t>Policy (AP)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rule defined to utilize one or more AM(s) to achieve an </a:t>
            </a:r>
            <a:r>
              <a:rPr lang="en-US" sz="2200" dirty="0" smtClean="0">
                <a:solidFill>
                  <a:srgbClr val="000000"/>
                </a:solidFill>
              </a:rPr>
              <a:t>AO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data placement adaptation, power consumption adaptation, etc.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Mechanism (AM)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An </a:t>
            </a:r>
            <a:r>
              <a:rPr lang="en-US" sz="2200" dirty="0">
                <a:solidFill>
                  <a:srgbClr val="000000"/>
                </a:solidFill>
              </a:rPr>
              <a:t>Action that can be used to achieve an AO. </a:t>
            </a: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performing analytic in-situ, change data resolution, change data placement,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51" y="824706"/>
            <a:ext cx="7239498" cy="22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5AA3"/>
                </a:solidFill>
              </a:rPr>
              <a:t>U</a:t>
            </a:r>
            <a:r>
              <a:rPr lang="en-US" b="1" dirty="0" smtClean="0">
                <a:solidFill>
                  <a:srgbClr val="325AA3"/>
                </a:solidFill>
              </a:rPr>
              <a:t>ser: Declarative Job Description</a:t>
            </a:r>
          </a:p>
          <a:p>
            <a:pPr lvl="1"/>
            <a:r>
              <a:rPr lang="en-US" dirty="0" smtClean="0"/>
              <a:t>Describes workload</a:t>
            </a:r>
          </a:p>
          <a:p>
            <a:pPr lvl="1"/>
            <a:r>
              <a:rPr lang="en-US" dirty="0" smtClean="0"/>
              <a:t>Demands latency and resolution guarantees</a:t>
            </a:r>
          </a:p>
          <a:p>
            <a:r>
              <a:rPr lang="en-US" b="1" dirty="0" smtClean="0">
                <a:solidFill>
                  <a:srgbClr val="325AA3"/>
                </a:solidFill>
              </a:rPr>
              <a:t>System: Admission control</a:t>
            </a:r>
            <a:r>
              <a:rPr lang="en-US" dirty="0" smtClean="0">
                <a:solidFill>
                  <a:srgbClr val="325AA3"/>
                </a:solidFill>
              </a:rPr>
              <a:t> </a:t>
            </a:r>
          </a:p>
          <a:p>
            <a:pPr lvl="1"/>
            <a:r>
              <a:rPr lang="en-US" dirty="0" smtClean="0"/>
              <a:t>Knows about current system utilization and obligations</a:t>
            </a:r>
          </a:p>
          <a:p>
            <a:pPr lvl="1"/>
            <a:r>
              <a:rPr lang="en-US" dirty="0" smtClean="0"/>
              <a:t>Discovers possible latency/resolution trade-offs by online sampling</a:t>
            </a:r>
          </a:p>
          <a:p>
            <a:pPr lvl="1"/>
            <a:r>
              <a:rPr lang="en-US" dirty="0" smtClean="0"/>
              <a:t>Guarantees or rejects new obligations</a:t>
            </a:r>
          </a:p>
          <a:p>
            <a:pPr lvl="1"/>
            <a:r>
              <a:rPr lang="en-US" dirty="0" smtClean="0"/>
              <a:t>Assigns deadlines to workflows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Scalable control plane</a:t>
            </a:r>
          </a:p>
          <a:p>
            <a:pPr lvl="1"/>
            <a:r>
              <a:rPr lang="en-US" dirty="0" smtClean="0"/>
              <a:t>Tracks data placement and resolution by storage tier (memory/flash/disk/tape)</a:t>
            </a:r>
          </a:p>
          <a:p>
            <a:pPr lvl="1"/>
            <a:r>
              <a:rPr lang="en-US" dirty="0" smtClean="0"/>
              <a:t>Monitors resource utilization (CPU, network, memory, storage, 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Configures schedulers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Schedulers</a:t>
            </a:r>
          </a:p>
          <a:p>
            <a:pPr lvl="1"/>
            <a:r>
              <a:rPr lang="en-US" dirty="0" smtClean="0"/>
              <a:t>Allocates resources to workflows: how much</a:t>
            </a:r>
          </a:p>
          <a:p>
            <a:pPr lvl="1"/>
            <a:r>
              <a:rPr lang="en-US" dirty="0" smtClean="0"/>
              <a:t>Dispatches resources to workflows: when</a:t>
            </a:r>
          </a:p>
          <a:p>
            <a:pPr lvl="1"/>
            <a:r>
              <a:rPr lang="is-IS" dirty="0" smtClean="0"/>
              <a:t>Bills workflows for resource utilization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Online Sampling</a:t>
            </a:r>
          </a:p>
          <a:p>
            <a:pPr lvl="1"/>
            <a:r>
              <a:rPr lang="is-IS" dirty="0" smtClean="0"/>
              <a:t>Probes how quickly particular data can be retrieved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8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Scalable</a:t>
            </a:r>
            <a:r>
              <a:rPr lang="en-US" dirty="0" smtClean="0"/>
              <a:t> admission control</a:t>
            </a:r>
          </a:p>
          <a:p>
            <a:pPr lvl="1"/>
            <a:r>
              <a:rPr lang="en-US" dirty="0" smtClean="0"/>
              <a:t>Need scalable control plane (leverage existing work on causal metadata propagation and online sampling for latency/error trade-offs)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Resource-specific</a:t>
            </a:r>
            <a:r>
              <a:rPr lang="en-US" dirty="0" smtClean="0"/>
              <a:t> schedulers to make performance of resource predictable</a:t>
            </a:r>
          </a:p>
          <a:p>
            <a:pPr lvl="1"/>
            <a:r>
              <a:rPr lang="en-US" dirty="0" smtClean="0"/>
              <a:t>Example: read/write separation at flash devices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Online sampling </a:t>
            </a:r>
            <a:r>
              <a:rPr lang="en-US" dirty="0" smtClean="0"/>
              <a:t>to provide quick latency/resolution trade-offs</a:t>
            </a:r>
          </a:p>
          <a:p>
            <a:pPr lvl="1"/>
            <a:r>
              <a:rPr lang="en-US" dirty="0" smtClean="0"/>
              <a:t>Without significantly interfering with ongoing workload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3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Collaboration for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Working with the </a:t>
            </a:r>
            <a:r>
              <a:rPr lang="en-US" altLang="zh-CN" dirty="0" smtClean="0"/>
              <a:t>Key Laboratory of Data Storage System</a:t>
            </a:r>
            <a:r>
              <a:rPr lang="en-US" dirty="0" smtClean="0"/>
              <a:t> (Prof. Yu </a:t>
            </a:r>
            <a:r>
              <a:rPr lang="en-US" dirty="0" err="1" smtClean="0"/>
              <a:t>Hua</a:t>
            </a:r>
            <a:r>
              <a:rPr lang="en-US" dirty="0" smtClean="0"/>
              <a:t>) led by Prof. Dan </a:t>
            </a:r>
            <a:r>
              <a:rPr lang="en-US" dirty="0" err="1" smtClean="0"/>
              <a:t>Feng</a:t>
            </a:r>
            <a:r>
              <a:rPr lang="en-US" dirty="0" smtClean="0"/>
              <a:t> at </a:t>
            </a:r>
            <a:r>
              <a:rPr lang="en-US" dirty="0" err="1" smtClean="0"/>
              <a:t>Huazhong</a:t>
            </a:r>
            <a:r>
              <a:rPr lang="en-US" dirty="0" smtClean="0"/>
              <a:t> University of Science and Technology</a:t>
            </a:r>
          </a:p>
          <a:p>
            <a:pPr lvl="1"/>
            <a:r>
              <a:rPr lang="en-US" dirty="0" smtClean="0"/>
              <a:t>Scalable and efficient metadata management for large numbers of data chunks generated by </a:t>
            </a:r>
            <a:r>
              <a:rPr lang="en-US" dirty="0" err="1" smtClean="0"/>
              <a:t>exascale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 smtClean="0"/>
              <a:t>Managing data migrations across storage tiers </a:t>
            </a:r>
            <a:r>
              <a:rPr lang="en-US" dirty="0" err="1" smtClean="0"/>
              <a:t>autonomically</a:t>
            </a:r>
            <a:r>
              <a:rPr lang="en-US" dirty="0" smtClean="0"/>
              <a:t>, leveraging emerging storage/memory hardware (die-stacked memory, NVM, flash, and etc.)</a:t>
            </a:r>
          </a:p>
          <a:p>
            <a:pPr lvl="1"/>
            <a:r>
              <a:rPr lang="en-US" dirty="0" smtClean="0"/>
              <a:t>Fast query for data-intensive science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7" y="4686003"/>
            <a:ext cx="6985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107" y="4677540"/>
            <a:ext cx="1320115" cy="1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is attempting to redefine I/O based on key findings</a:t>
            </a:r>
          </a:p>
          <a:p>
            <a:pPr lvl="1"/>
            <a:r>
              <a:rPr lang="en-US" dirty="0" smtClean="0"/>
              <a:t>I/O abstractions (</a:t>
            </a:r>
            <a:r>
              <a:rPr lang="en-US" dirty="0" err="1" smtClean="0"/>
              <a:t>Posix</a:t>
            </a:r>
            <a:r>
              <a:rPr lang="en-US" dirty="0" smtClean="0"/>
              <a:t>) do not give the system enough information to fully optimize</a:t>
            </a:r>
          </a:p>
          <a:p>
            <a:pPr lvl="1"/>
            <a:r>
              <a:rPr lang="en-US" dirty="0" smtClean="0"/>
              <a:t>Data is too big to keep in one place and current systems purge data without user intervention</a:t>
            </a:r>
          </a:p>
          <a:p>
            <a:pPr lvl="1"/>
            <a:r>
              <a:rPr lang="en-US" dirty="0" smtClean="0"/>
              <a:t>Variability is too large, and users are not in control of their data</a:t>
            </a:r>
            <a:endParaRPr lang="en-US" dirty="0"/>
          </a:p>
          <a:p>
            <a:r>
              <a:rPr lang="en-US" dirty="0" smtClean="0"/>
              <a:t>Scientific Data is not random data</a:t>
            </a:r>
          </a:p>
          <a:p>
            <a:pPr lvl="1"/>
            <a:r>
              <a:rPr lang="en-US" dirty="0" smtClean="0"/>
              <a:t>There is content to the data</a:t>
            </a:r>
          </a:p>
          <a:p>
            <a:r>
              <a:rPr lang="en-US" dirty="0" smtClean="0"/>
              <a:t>Auditing calculations to prioritize, reduce data sizes but keep the information is critical to reduce the time </a:t>
            </a:r>
            <a:r>
              <a:rPr lang="en-US" smtClean="0"/>
              <a:t>of understanding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7800"/>
            <a:ext cx="8899525" cy="1362242"/>
          </a:xfrm>
        </p:spPr>
        <p:txBody>
          <a:bodyPr/>
          <a:lstStyle/>
          <a:p>
            <a:r>
              <a:rPr lang="en-US" altLang="zh-CN" sz="8000" dirty="0"/>
              <a:t>Questions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Next Generation doe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6014" y="826713"/>
            <a:ext cx="8619972" cy="54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2" t="4186" r="1813" b="3475"/>
          <a:stretch/>
        </p:blipFill>
        <p:spPr>
          <a:xfrm>
            <a:off x="5542003" y="905256"/>
            <a:ext cx="6017953" cy="286498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Abstractions across File System to DB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6344" y="3770244"/>
            <a:ext cx="6671312" cy="2656174"/>
            <a:chOff x="563731" y="3770243"/>
            <a:chExt cx="6671312" cy="2656174"/>
          </a:xfrm>
        </p:grpSpPr>
        <p:grpSp>
          <p:nvGrpSpPr>
            <p:cNvPr id="6" name="Group 5"/>
            <p:cNvGrpSpPr/>
            <p:nvPr/>
          </p:nvGrpSpPr>
          <p:grpSpPr>
            <a:xfrm>
              <a:off x="5693029" y="5035067"/>
              <a:ext cx="1542014" cy="1391350"/>
              <a:chOff x="6621325" y="4231042"/>
              <a:chExt cx="2143125" cy="214312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21325" y="4231042"/>
                <a:ext cx="2143125" cy="2143125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466703" y="4341180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DB</a:t>
                </a:r>
                <a:endParaRPr lang="en-US" dirty="0"/>
              </a:p>
            </p:txBody>
          </p:sp>
        </p:grpSp>
        <p:graphicFrame>
          <p:nvGraphicFramePr>
            <p:cNvPr id="3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94789803"/>
                </p:ext>
              </p:extLst>
            </p:nvPr>
          </p:nvGraphicFramePr>
          <p:xfrm>
            <a:off x="563731" y="3770243"/>
            <a:ext cx="5153488" cy="26039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 rot="2607732">
              <a:off x="3199394" y="4798323"/>
              <a:ext cx="3361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SIRIUS API to manage data across all of the storage/DB layers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429505" y="2170080"/>
            <a:ext cx="1145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DB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84027" y="2170079"/>
            <a:ext cx="110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FS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82000" y="2358887"/>
            <a:ext cx="859004" cy="457524"/>
          </a:xfrm>
          <a:prstGeom prst="rect">
            <a:avLst/>
          </a:prstGeom>
          <a:solidFill>
            <a:srgbClr val="B8BD7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4695" r="4240" b="6266"/>
          <a:stretch/>
        </p:blipFill>
        <p:spPr>
          <a:xfrm>
            <a:off x="632043" y="781075"/>
            <a:ext cx="4863179" cy="45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broken?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world of hierarchy yet we flatten large scientific data into a “file”, or a series of files</a:t>
            </a:r>
          </a:p>
          <a:p>
            <a:pPr lvl="1"/>
            <a:r>
              <a:rPr lang="en-US" dirty="0" smtClean="0"/>
              <a:t>We often give the file name attributes so we can find the file easier</a:t>
            </a:r>
          </a:p>
          <a:p>
            <a:pPr lvl="1"/>
            <a:r>
              <a:rPr lang="en-US" dirty="0" smtClean="0"/>
              <a:t>We move the file by hand, using tools such as </a:t>
            </a:r>
            <a:r>
              <a:rPr lang="en-US" dirty="0" err="1" smtClean="0"/>
              <a:t>scp</a:t>
            </a:r>
            <a:r>
              <a:rPr lang="en-US" dirty="0" smtClean="0"/>
              <a:t>, </a:t>
            </a:r>
            <a:r>
              <a:rPr lang="en-US" dirty="0" err="1" smtClean="0"/>
              <a:t>gridftp</a:t>
            </a:r>
            <a:r>
              <a:rPr lang="en-US" dirty="0" smtClean="0"/>
              <a:t>, … but have no knowledge of the users, and we often only want certain information in the file</a:t>
            </a:r>
          </a:p>
          <a:p>
            <a:r>
              <a:rPr lang="en-US" dirty="0" smtClean="0"/>
              <a:t>We issue a series of write/read commands but don’t tell the system any extra information: </a:t>
            </a:r>
            <a:r>
              <a:rPr lang="en-US" b="1" dirty="0" smtClean="0">
                <a:solidFill>
                  <a:srgbClr val="FF0000"/>
                </a:solidFill>
              </a:rPr>
              <a:t>Is it alright if the read finishes in 6 months?</a:t>
            </a:r>
          </a:p>
          <a:p>
            <a:r>
              <a:rPr lang="en-US" dirty="0" smtClean="0"/>
              <a:t>We don’t let users define priorities to data vs. accuracies</a:t>
            </a:r>
          </a:p>
          <a:p>
            <a:r>
              <a:rPr lang="en-US" dirty="0" smtClean="0"/>
              <a:t>We don’t have any semantics that allow data to be placed and migrated and purged at different times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We created one file system for all types of access patterns and sizes</a:t>
            </a:r>
            <a:endParaRPr lang="en-US" dirty="0">
              <a:solidFill>
                <a:srgbClr val="325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principles of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Principle 1</a:t>
            </a:r>
            <a:r>
              <a:rPr lang="en-US" dirty="0"/>
              <a:t>: A knowledge-centric system design that allows user knowledge to define data </a:t>
            </a:r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Today SSIO </a:t>
            </a:r>
            <a:r>
              <a:rPr lang="en-US" dirty="0"/>
              <a:t>layers are written in a stove-pipe fashion, and quite often do not allow optimizations to take </a:t>
            </a:r>
            <a:r>
              <a:rPr lang="en-US" dirty="0" smtClean="0"/>
              <a:t>place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e-design </a:t>
            </a:r>
            <a:r>
              <a:rPr lang="en-US" dirty="0"/>
              <a:t>the layers in a highly integrated fashion where users </a:t>
            </a:r>
            <a:r>
              <a:rPr lang="en-US" dirty="0" smtClean="0"/>
              <a:t>place </a:t>
            </a:r>
            <a:r>
              <a:rPr lang="en-US" dirty="0"/>
              <a:t>their intentions </a:t>
            </a:r>
            <a:r>
              <a:rPr lang="en-US" dirty="0" smtClean="0"/>
              <a:t>into the </a:t>
            </a:r>
            <a:r>
              <a:rPr lang="en-US" dirty="0"/>
              <a:t>system and actions will statically and dynamically take place to optimize for </a:t>
            </a:r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dirty="0" smtClean="0"/>
              <a:t>and for individual requests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Principle 2:</a:t>
            </a:r>
            <a:r>
              <a:rPr lang="en-US" dirty="0"/>
              <a:t> Predictable performance and quality of data in the SSIO layers needs to be established </a:t>
            </a:r>
            <a:r>
              <a:rPr lang="en-US" dirty="0" smtClean="0"/>
              <a:t>so science </a:t>
            </a:r>
            <a:r>
              <a:rPr lang="en-US" dirty="0"/>
              <a:t>can be done on the exascale systems in a more </a:t>
            </a:r>
            <a:r>
              <a:rPr lang="en-US" dirty="0" smtClean="0"/>
              <a:t>efficient manner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predictable </a:t>
            </a:r>
            <a:r>
              <a:rPr lang="en-US" dirty="0" smtClean="0"/>
              <a:t>performance, not </a:t>
            </a:r>
            <a:r>
              <a:rPr lang="en-US" dirty="0"/>
              <a:t>only can the runs be slowed down because of shared resource contention </a:t>
            </a:r>
            <a:r>
              <a:rPr lang="en-US" dirty="0" smtClean="0"/>
              <a:t>but </a:t>
            </a:r>
            <a:r>
              <a:rPr lang="en-US" dirty="0"/>
              <a:t>also it </a:t>
            </a:r>
            <a:r>
              <a:rPr lang="en-US" dirty="0" smtClean="0"/>
              <a:t>affects key science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/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ADIOS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180847" cy="4997387"/>
          </a:xfrm>
        </p:spPr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An I/O abstraction framework </a:t>
            </a:r>
          </a:p>
          <a:p>
            <a:pPr marL="233363" indent="-233363">
              <a:spcBef>
                <a:spcPts val="60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Provides portable, fast, scalable</a:t>
            </a: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,</a:t>
            </a:r>
            <a:b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easy-to-use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, metadata rich output </a:t>
            </a:r>
          </a:p>
          <a:p>
            <a:pPr marL="233363" indent="-233363">
              <a:spcBef>
                <a:spcPts val="600"/>
              </a:spcBef>
            </a:pP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Choose the I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/O method </a:t>
            </a: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runtime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Abstracts the API from the method</a:t>
            </a:r>
          </a:p>
          <a:p>
            <a:pPr marL="233363" indent="-233363">
              <a:spcBef>
                <a:spcPts val="600"/>
              </a:spcBef>
            </a:pP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Need 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to provide solutions for “90</a:t>
            </a: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%</a:t>
            </a:r>
            <a:b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of the applications</a:t>
            </a: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”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424273" y="3599781"/>
            <a:ext cx="3817359" cy="242985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Astrophysics</a:t>
            </a:r>
          </a:p>
          <a:p>
            <a:r>
              <a:rPr lang="en-US" sz="1600" dirty="0"/>
              <a:t>Climate</a:t>
            </a:r>
          </a:p>
          <a:p>
            <a:r>
              <a:rPr lang="en-US" sz="1600" dirty="0"/>
              <a:t>Combustion</a:t>
            </a:r>
          </a:p>
          <a:p>
            <a:r>
              <a:rPr lang="en-US" sz="1600" dirty="0"/>
              <a:t>CFD</a:t>
            </a:r>
          </a:p>
          <a:p>
            <a:r>
              <a:rPr lang="en-US" sz="1600" dirty="0"/>
              <a:t>Environmental Science</a:t>
            </a:r>
          </a:p>
          <a:p>
            <a:r>
              <a:rPr lang="en-US" sz="1600" dirty="0"/>
              <a:t>Fusion</a:t>
            </a:r>
          </a:p>
          <a:p>
            <a:r>
              <a:rPr lang="en-US" sz="1600" dirty="0"/>
              <a:t>Geoscience</a:t>
            </a:r>
          </a:p>
          <a:p>
            <a:r>
              <a:rPr lang="en-US" sz="1600" dirty="0"/>
              <a:t>Materials Science</a:t>
            </a:r>
          </a:p>
          <a:p>
            <a:r>
              <a:rPr lang="en-US" sz="1600" dirty="0"/>
              <a:t>Medical: Pathology</a:t>
            </a:r>
          </a:p>
          <a:p>
            <a:r>
              <a:rPr lang="en-US" sz="1600" dirty="0"/>
              <a:t>Neutron Science</a:t>
            </a:r>
          </a:p>
          <a:p>
            <a:r>
              <a:rPr lang="en-US" sz="1600" dirty="0"/>
              <a:t>Nuclear Science</a:t>
            </a:r>
          </a:p>
          <a:p>
            <a:r>
              <a:rPr lang="en-US" sz="1600" dirty="0"/>
              <a:t>Quantum Turbulence</a:t>
            </a:r>
          </a:p>
          <a:p>
            <a:r>
              <a:rPr lang="en-US" sz="1600" dirty="0"/>
              <a:t>Relativity</a:t>
            </a:r>
          </a:p>
          <a:p>
            <a:r>
              <a:rPr lang="en-US" sz="1600" dirty="0"/>
              <a:t>Seismology</a:t>
            </a:r>
          </a:p>
          <a:p>
            <a:r>
              <a:rPr lang="en-US" sz="1600" dirty="0"/>
              <a:t>Sub-surface modeling</a:t>
            </a:r>
          </a:p>
          <a:p>
            <a:r>
              <a:rPr lang="en-US" sz="1600" dirty="0"/>
              <a:t>Weather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839543"/>
            <a:ext cx="3407605" cy="19503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332" y="6075978"/>
            <a:ext cx="5699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hlinkClick r:id="rId4"/>
              </a:rPr>
              <a:t>http://www.nccs.gov/user-support/center-projects/adios/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411" y="0"/>
            <a:ext cx="5850215" cy="35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6699</TotalTime>
  <Words>2156</Words>
  <Application>Microsoft Office PowerPoint</Application>
  <PresentationFormat>Widescreen</PresentationFormat>
  <Paragraphs>367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宋体</vt:lpstr>
      <vt:lpstr>Arial</vt:lpstr>
      <vt:lpstr>Broadway</vt:lpstr>
      <vt:lpstr>Calibri</vt:lpstr>
      <vt:lpstr>Cambria</vt:lpstr>
      <vt:lpstr>Cambria Math</vt:lpstr>
      <vt:lpstr>Courier New</vt:lpstr>
      <vt:lpstr>Office Theme</vt:lpstr>
      <vt:lpstr>SCIENCE-DRIVEN DATA MANAGEMENT FOR MULTI-TIERED STORAGE HPC China, Wuxi</vt:lpstr>
      <vt:lpstr>Outline</vt:lpstr>
      <vt:lpstr>Where do we spend our time in science</vt:lpstr>
      <vt:lpstr>Next Generation doe computing</vt:lpstr>
      <vt:lpstr>Abstractions across File System to DB</vt:lpstr>
      <vt:lpstr>What’s broken?</vt:lpstr>
      <vt:lpstr>Two Basic principles of Sirius</vt:lpstr>
      <vt:lpstr>Outline</vt:lpstr>
      <vt:lpstr>ADIOS</vt:lpstr>
      <vt:lpstr>DataSpaces</vt:lpstr>
      <vt:lpstr>The Sirocco Object Store - SOS</vt:lpstr>
      <vt:lpstr>Outline</vt:lpstr>
      <vt:lpstr>Data Descriptions</vt:lpstr>
      <vt:lpstr>Conceptual APIs</vt:lpstr>
      <vt:lpstr>Conceptual APIs</vt:lpstr>
      <vt:lpstr>Outline</vt:lpstr>
      <vt:lpstr>New techniques for “Data Intensive Science”</vt:lpstr>
      <vt:lpstr>Current practices of today</vt:lpstr>
      <vt:lpstr>Compression with an interpolation auditor</vt:lpstr>
      <vt:lpstr>Other types of auditors</vt:lpstr>
      <vt:lpstr>Outline</vt:lpstr>
      <vt:lpstr>Computer science challenges in Data Refactoring</vt:lpstr>
      <vt:lpstr>Data Refactoring and Utility Functions</vt:lpstr>
      <vt:lpstr>Utility and the User</vt:lpstr>
      <vt:lpstr>Outline</vt:lpstr>
      <vt:lpstr>Challenges in metadata searching</vt:lpstr>
      <vt:lpstr>Reading is Hard, But Possible</vt:lpstr>
      <vt:lpstr>Outline</vt:lpstr>
      <vt:lpstr>The End-to-End Data Path</vt:lpstr>
      <vt:lpstr>Autonomic Runtime Optimization</vt:lpstr>
      <vt:lpstr>System Interface</vt:lpstr>
      <vt:lpstr>System Mechanisms</vt:lpstr>
      <vt:lpstr>Challenges</vt:lpstr>
      <vt:lpstr>International Collaboration for Sirius</vt:lpstr>
      <vt:lpstr>Summary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Klasky, Scott A.</dc:creator>
  <cp:lastModifiedBy>Klasky, Scott A.</cp:lastModifiedBy>
  <cp:revision>173</cp:revision>
  <dcterms:created xsi:type="dcterms:W3CDTF">2015-09-28T14:49:49Z</dcterms:created>
  <dcterms:modified xsi:type="dcterms:W3CDTF">2015-11-06T17:27:29Z</dcterms:modified>
</cp:coreProperties>
</file>